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6" r:id="rId2"/>
    <p:sldId id="259" r:id="rId3"/>
    <p:sldId id="260" r:id="rId4"/>
    <p:sldId id="419" r:id="rId5"/>
    <p:sldId id="420" r:id="rId6"/>
    <p:sldId id="421" r:id="rId7"/>
    <p:sldId id="422" r:id="rId8"/>
    <p:sldId id="423" r:id="rId9"/>
    <p:sldId id="424" r:id="rId10"/>
    <p:sldId id="425" r:id="rId11"/>
    <p:sldId id="426" r:id="rId12"/>
    <p:sldId id="427" r:id="rId13"/>
    <p:sldId id="428" r:id="rId14"/>
    <p:sldId id="429" r:id="rId15"/>
    <p:sldId id="430" r:id="rId16"/>
    <p:sldId id="431" r:id="rId17"/>
    <p:sldId id="435" r:id="rId18"/>
    <p:sldId id="261" r:id="rId19"/>
    <p:sldId id="262" r:id="rId20"/>
    <p:sldId id="263" r:id="rId21"/>
    <p:sldId id="264" r:id="rId22"/>
    <p:sldId id="265" r:id="rId23"/>
    <p:sldId id="266" r:id="rId24"/>
    <p:sldId id="267" r:id="rId25"/>
    <p:sldId id="268" r:id="rId26"/>
    <p:sldId id="269" r:id="rId27"/>
    <p:sldId id="270" r:id="rId28"/>
    <p:sldId id="272" r:id="rId29"/>
    <p:sldId id="273" r:id="rId30"/>
    <p:sldId id="274" r:id="rId31"/>
    <p:sldId id="275" r:id="rId32"/>
    <p:sldId id="276" r:id="rId33"/>
    <p:sldId id="277" r:id="rId34"/>
    <p:sldId id="278" r:id="rId35"/>
    <p:sldId id="279" r:id="rId36"/>
    <p:sldId id="281" r:id="rId37"/>
    <p:sldId id="282" r:id="rId38"/>
    <p:sldId id="283" r:id="rId39"/>
    <p:sldId id="284" r:id="rId40"/>
    <p:sldId id="285" r:id="rId41"/>
    <p:sldId id="286" r:id="rId42"/>
    <p:sldId id="287" r:id="rId43"/>
    <p:sldId id="288" r:id="rId44"/>
    <p:sldId id="289"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437" r:id="rId88"/>
    <p:sldId id="436"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70" r:id="rId121"/>
    <p:sldId id="371" r:id="rId122"/>
    <p:sldId id="335" r:id="rId123"/>
    <p:sldId id="372" r:id="rId124"/>
    <p:sldId id="373" r:id="rId125"/>
    <p:sldId id="374" r:id="rId126"/>
    <p:sldId id="375" r:id="rId127"/>
    <p:sldId id="376" r:id="rId128"/>
    <p:sldId id="383" r:id="rId129"/>
    <p:sldId id="384" r:id="rId130"/>
    <p:sldId id="393" r:id="rId131"/>
    <p:sldId id="394" r:id="rId132"/>
    <p:sldId id="396" r:id="rId133"/>
    <p:sldId id="397" r:id="rId134"/>
    <p:sldId id="398" r:id="rId135"/>
    <p:sldId id="399" r:id="rId136"/>
    <p:sldId id="400" r:id="rId137"/>
    <p:sldId id="401" r:id="rId138"/>
    <p:sldId id="402" r:id="rId139"/>
    <p:sldId id="403" r:id="rId140"/>
    <p:sldId id="406" r:id="rId141"/>
    <p:sldId id="407" r:id="rId142"/>
    <p:sldId id="408" r:id="rId143"/>
    <p:sldId id="414" r:id="rId144"/>
    <p:sldId id="415" r:id="rId145"/>
    <p:sldId id="416" r:id="rId146"/>
    <p:sldId id="417" r:id="rId147"/>
    <p:sldId id="438" r:id="rId148"/>
  </p:sldIdLst>
  <p:sldSz cx="10691813" cy="75596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0"/>
    <p:restoredTop sz="94674"/>
  </p:normalViewPr>
  <p:slideViewPr>
    <p:cSldViewPr>
      <p:cViewPr varScale="1">
        <p:scale>
          <a:sx n="112" d="100"/>
          <a:sy n="112" d="100"/>
        </p:scale>
        <p:origin x="182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presProps" Target="presProps.xml"/><Relationship Id="rId151" Type="http://schemas.openxmlformats.org/officeDocument/2006/relationships/viewProps" Target="viewProps.xml"/><Relationship Id="rId152" Type="http://schemas.openxmlformats.org/officeDocument/2006/relationships/theme" Target="theme/theme1.xml"/><Relationship Id="rId15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85CAD0-6A93-0541-B7D8-7387C9145A1B}" type="datetimeFigureOut">
              <a:rPr lang="en-US" smtClean="0"/>
              <a:t>5/3/16</a:t>
            </a:fld>
            <a:endParaRPr lang="en-US"/>
          </a:p>
        </p:txBody>
      </p:sp>
      <p:sp>
        <p:nvSpPr>
          <p:cNvPr id="4" name="Slide Image Placeholder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02612A-79C8-6548-9E13-0D7B51950A83}" type="slidenum">
              <a:rPr lang="en-US" smtClean="0"/>
              <a:t>‹#›</a:t>
            </a:fld>
            <a:endParaRPr lang="en-US"/>
          </a:p>
        </p:txBody>
      </p:sp>
    </p:spTree>
    <p:extLst>
      <p:ext uri="{BB962C8B-B14F-4D97-AF65-F5344CB8AC3E}">
        <p14:creationId xmlns:p14="http://schemas.microsoft.com/office/powerpoint/2010/main" val="30684636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pple_Inc." TargetMode="External"/><Relationship Id="rId4" Type="http://schemas.openxmlformats.org/officeDocument/2006/relationships/hyperlink" Target="https://en.wikipedia.org/wiki/Trademark" TargetMode="External"/><Relationship Id="rId5" Type="http://schemas.openxmlformats.org/officeDocument/2006/relationships/hyperlink" Target="https://en.wikipedia.org/wiki/Advanced_Micro_Devices" TargetMode="External"/><Relationship Id="rId6" Type="http://schemas.openxmlformats.org/officeDocument/2006/relationships/hyperlink" Target="https://en.wikipedia.org/wiki/IBM" TargetMode="External"/><Relationship Id="rId7" Type="http://schemas.openxmlformats.org/officeDocument/2006/relationships/hyperlink" Target="https://en.wikipedia.org/wiki/Qualcomm" TargetMode="External"/><Relationship Id="rId8" Type="http://schemas.openxmlformats.org/officeDocument/2006/relationships/hyperlink" Target="https://en.wikipedia.org/wiki/Intel_Corporation" TargetMode="External"/><Relationship Id="rId9" Type="http://schemas.openxmlformats.org/officeDocument/2006/relationships/hyperlink" Target="https://en.wikipedia.org/wiki/Nvidia" TargetMode="External"/><Relationship Id="rId10" Type="http://schemas.openxmlformats.org/officeDocument/2006/relationships/hyperlink" Target="https://en.wikipedia.org/wiki/Khronos_Group"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homepages.inf.ed.ac.uk/rbf/HIPR2/freqdom.htm" TargetMode="External"/><Relationship Id="rId4" Type="http://schemas.openxmlformats.org/officeDocument/2006/relationships/hyperlink" Target="http://homepages.inf.ed.ac.uk/rbf/HIPR2/spatdom.htm"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1" Type="http://schemas.openxmlformats.org/officeDocument/2006/relationships/hyperlink" Target="https://en.wikipedia.org/wiki/OpenCL#cite_note-93" TargetMode="External"/><Relationship Id="rId12" Type="http://schemas.openxmlformats.org/officeDocument/2006/relationships/hyperlink" Target="https://en.wikipedia.org/wiki/Machine_learning" TargetMode="External"/><Relationship Id="rId13" Type="http://schemas.openxmlformats.org/officeDocument/2006/relationships/hyperlink" Target="https://en.wikipedia.org/wiki/Support_vector_machine" TargetMode="External"/><Relationship Id="rId14" Type="http://schemas.openxmlformats.org/officeDocument/2006/relationships/hyperlink" Target="https://en.wikipedia.org/wiki/Half-precision_floating-point_format" TargetMode="External"/><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en.wikipedia.org/wiki/Shared_object" TargetMode="External"/><Relationship Id="rId4" Type="http://schemas.openxmlformats.org/officeDocument/2006/relationships/hyperlink" Target="https://en.wikipedia.org/wiki/Open_source_software" TargetMode="External"/><Relationship Id="rId5" Type="http://schemas.openxmlformats.org/officeDocument/2006/relationships/hyperlink" Target="https://en.wikipedia.org/wiki/Clang" TargetMode="External"/><Relationship Id="rId6" Type="http://schemas.openxmlformats.org/officeDocument/2006/relationships/hyperlink" Target="https://en.wikipedia.org/wiki/LLVM" TargetMode="External"/><Relationship Id="rId7" Type="http://schemas.openxmlformats.org/officeDocument/2006/relationships/hyperlink" Target="https://en.wikipedia.org/wiki/Parallel_Thread_Execution" TargetMode="External"/><Relationship Id="rId8" Type="http://schemas.openxmlformats.org/officeDocument/2006/relationships/hyperlink" Target="https://en.wikipedia.org/wiki/Auto-tuning" TargetMode="External"/><Relationship Id="rId9" Type="http://schemas.openxmlformats.org/officeDocument/2006/relationships/hyperlink" Target="https://en.wikipedia.org/wiki/Delft_University" TargetMode="External"/><Relationship Id="rId10" Type="http://schemas.openxmlformats.org/officeDocument/2006/relationships/hyperlink" Target="https://en.wikipedia.org/wiki/CUDA" TargetMode="External"/></Relationships>
</file>

<file path=ppt/notesSlides/_rels/notesSlide30.xml.rels><?xml version="1.0" encoding="UTF-8" standalone="yes"?>
<Relationships xmlns="http://schemas.openxmlformats.org/package/2006/relationships"><Relationship Id="rId11" Type="http://schemas.openxmlformats.org/officeDocument/2006/relationships/hyperlink" Target="https://en.wikipedia.org/wiki/Computer_vision" TargetMode="External"/><Relationship Id="rId12" Type="http://schemas.openxmlformats.org/officeDocument/2006/relationships/hyperlink" Target="https://en.wikipedia.org/wiki/Thresholding_(image_processing)" TargetMode="External"/><Relationship Id="rId13" Type="http://schemas.openxmlformats.org/officeDocument/2006/relationships/hyperlink" Target="https://en.wikipedia.org/wiki/Edge_detection" TargetMode="External"/><Relationship Id="rId14" Type="http://schemas.openxmlformats.org/officeDocument/2006/relationships/hyperlink" Target="https://en.wikipedia.org/wiki/Image_segmentation" TargetMode="External"/><Relationship Id="rId15" Type="http://schemas.openxmlformats.org/officeDocument/2006/relationships/hyperlink" Target="https://en.wikipedia.org/wiki/Co-occurrence_matrix" TargetMode="External"/><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en.wikipedia.org/wiki/Histogram" TargetMode="External"/><Relationship Id="rId4" Type="http://schemas.openxmlformats.org/officeDocument/2006/relationships/hyperlink" Target="https://en.wikipedia.org/wiki/Graphical_representation" TargetMode="External"/><Relationship Id="rId5" Type="http://schemas.openxmlformats.org/officeDocument/2006/relationships/hyperlink" Target="https://en.wikipedia.org/wiki/Lightness_(color)" TargetMode="External"/><Relationship Id="rId6" Type="http://schemas.openxmlformats.org/officeDocument/2006/relationships/hyperlink" Target="https://en.wikipedia.org/wiki/Digital_image" TargetMode="External"/><Relationship Id="rId7" Type="http://schemas.openxmlformats.org/officeDocument/2006/relationships/hyperlink" Target="https://en.wikipedia.org/wiki/Pixels" TargetMode="External"/><Relationship Id="rId8" Type="http://schemas.openxmlformats.org/officeDocument/2006/relationships/hyperlink" Target="https://en.wikipedia.org/wiki/Digital_cameras" TargetMode="External"/><Relationship Id="rId9" Type="http://schemas.openxmlformats.org/officeDocument/2006/relationships/hyperlink" Target="https://en.wikipedia.org/wiki/Raw_image_format" TargetMode="External"/><Relationship Id="rId10" Type="http://schemas.openxmlformats.org/officeDocument/2006/relationships/hyperlink" Target="https://en.wikipedia.org/wiki/Dynamic_range#Photography"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Horizontal_axis" TargetMode="External"/><Relationship Id="rId4" Type="http://schemas.openxmlformats.org/officeDocument/2006/relationships/hyperlink" Target="https://en.wikipedia.org/wiki/Graphics" TargetMode="External"/><Relationship Id="rId5" Type="http://schemas.openxmlformats.org/officeDocument/2006/relationships/hyperlink" Target="https://en.wikipedia.org/wiki/Vertical_axis"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of this presentation is to provide an</a:t>
            </a:r>
            <a:r>
              <a:rPr lang="en-US" baseline="0" dirty="0" smtClean="0"/>
              <a:t> overview of </a:t>
            </a:r>
            <a:r>
              <a:rPr lang="en-US" baseline="0" dirty="0" err="1" smtClean="0"/>
              <a:t>OpenCL</a:t>
            </a:r>
            <a:r>
              <a:rPr lang="en-US" baseline="0" dirty="0" smtClean="0"/>
              <a:t>, and it’s usage. It will include some examples of when and where to use it. It will also provide some things you need to consider when using </a:t>
            </a:r>
            <a:r>
              <a:rPr lang="en-US" baseline="0" dirty="0" err="1" smtClean="0"/>
              <a:t>OpenCL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a:t>
            </a:fld>
            <a:endParaRPr lang="en-US"/>
          </a:p>
        </p:txBody>
      </p:sp>
    </p:spTree>
    <p:extLst>
      <p:ext uri="{BB962C8B-B14F-4D97-AF65-F5344CB8AC3E}">
        <p14:creationId xmlns:p14="http://schemas.microsoft.com/office/powerpoint/2010/main" val="118817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AU" sz="1200" b="0" dirty="0" smtClean="0">
                <a:cs typeface="+mn-cs"/>
              </a:rPr>
              <a:t>A </a:t>
            </a:r>
            <a:r>
              <a:rPr lang="en-AU" sz="1200" dirty="0" smtClean="0">
                <a:cs typeface="+mn-cs"/>
              </a:rPr>
              <a:t>kernel object</a:t>
            </a:r>
            <a:r>
              <a:rPr lang="en-AU" sz="1200" b="0" dirty="0" smtClean="0">
                <a:cs typeface="+mn-cs"/>
              </a:rPr>
              <a:t> encapsulates a specific kernel declared in the program</a:t>
            </a:r>
          </a:p>
          <a:p>
            <a:pPr eaLnBrk="1" hangingPunct="1">
              <a:buFontTx/>
              <a:buChar char="-"/>
              <a:defRPr/>
            </a:pPr>
            <a:r>
              <a:rPr lang="en-AU" sz="1200" b="0" dirty="0" smtClean="0">
                <a:cs typeface="+mn-cs"/>
              </a:rPr>
              <a:t>An </a:t>
            </a:r>
            <a:r>
              <a:rPr lang="en-AU" sz="1200" b="0" dirty="0" err="1" smtClean="0">
                <a:cs typeface="+mn-cs"/>
              </a:rPr>
              <a:t>OpenCL</a:t>
            </a:r>
            <a:r>
              <a:rPr lang="en-AU" sz="1200" b="0" dirty="0" smtClean="0">
                <a:cs typeface="+mn-cs"/>
              </a:rPr>
              <a:t> </a:t>
            </a:r>
            <a:r>
              <a:rPr lang="en-AU" sz="1200" dirty="0" smtClean="0">
                <a:cs typeface="+mn-cs"/>
              </a:rPr>
              <a:t>program</a:t>
            </a:r>
            <a:r>
              <a:rPr lang="en-AU" sz="1200" b="0" dirty="0" smtClean="0">
                <a:cs typeface="+mn-cs"/>
              </a:rPr>
              <a:t> is a set of </a:t>
            </a:r>
            <a:r>
              <a:rPr lang="en-AU" sz="1200" b="0" dirty="0" err="1" smtClean="0">
                <a:cs typeface="+mn-cs"/>
              </a:rPr>
              <a:t>OpenCL</a:t>
            </a:r>
            <a:r>
              <a:rPr lang="en-AU" sz="1200" b="0" dirty="0" smtClean="0">
                <a:cs typeface="+mn-cs"/>
              </a:rPr>
              <a:t> kernels, </a:t>
            </a:r>
            <a:r>
              <a:rPr lang="en-AU" sz="1200" b="0" dirty="0" err="1" smtClean="0">
                <a:cs typeface="+mn-cs"/>
              </a:rPr>
              <a:t>auxillary</a:t>
            </a:r>
            <a:r>
              <a:rPr lang="en-AU" sz="1200" b="0" dirty="0" smtClean="0">
                <a:cs typeface="+mn-cs"/>
              </a:rPr>
              <a:t> functions called by the kernels, and constants used by the kernels</a:t>
            </a:r>
          </a:p>
          <a:p>
            <a:pPr eaLnBrk="1" hangingPunct="1">
              <a:buFontTx/>
              <a:buChar char="-"/>
              <a:defRPr/>
            </a:pPr>
            <a:r>
              <a:rPr lang="en-AU" sz="1200" b="0" dirty="0" smtClean="0">
                <a:cs typeface="+mn-cs"/>
              </a:rPr>
              <a:t>The </a:t>
            </a:r>
            <a:r>
              <a:rPr lang="en-AU" sz="1200" dirty="0" smtClean="0">
                <a:cs typeface="+mn-cs"/>
              </a:rPr>
              <a:t>context</a:t>
            </a:r>
            <a:r>
              <a:rPr lang="en-AU" sz="1200" b="0" dirty="0" smtClean="0">
                <a:cs typeface="+mn-cs"/>
              </a:rPr>
              <a:t> is the environment in which the </a:t>
            </a:r>
            <a:r>
              <a:rPr lang="en-AU" sz="1200" b="0" dirty="0" err="1" smtClean="0">
                <a:cs typeface="+mn-cs"/>
              </a:rPr>
              <a:t>OpenCL</a:t>
            </a:r>
            <a:r>
              <a:rPr lang="en-AU" sz="1200" b="0" dirty="0" smtClean="0">
                <a:cs typeface="+mn-cs"/>
              </a:rPr>
              <a:t> kernels execute</a:t>
            </a:r>
          </a:p>
          <a:p>
            <a:pPr eaLnBrk="1" hangingPunct="1">
              <a:buFontTx/>
              <a:buChar char="-"/>
              <a:defRPr/>
            </a:pPr>
            <a:r>
              <a:rPr lang="en-AU" sz="1200" b="0" dirty="0" smtClean="0">
                <a:cs typeface="+mn-cs"/>
              </a:rPr>
              <a:t>A </a:t>
            </a:r>
            <a:r>
              <a:rPr lang="en-AU" sz="1200" dirty="0" smtClean="0">
                <a:cs typeface="+mn-cs"/>
              </a:rPr>
              <a:t>context</a:t>
            </a:r>
            <a:r>
              <a:rPr lang="en-AU" sz="1200" b="0" dirty="0" smtClean="0">
                <a:cs typeface="+mn-cs"/>
              </a:rPr>
              <a:t> includes a set of devices, the memory accessible to those devices and one or more command queues used to schedule execution on on one or more kernels</a:t>
            </a:r>
          </a:p>
          <a:p>
            <a:pPr eaLnBrk="1" hangingPunct="1">
              <a:buFontTx/>
              <a:buChar char="-"/>
              <a:defRPr/>
            </a:pPr>
            <a:r>
              <a:rPr lang="en-AU" sz="1200" b="0" dirty="0" smtClean="0">
                <a:cs typeface="+mn-cs"/>
              </a:rPr>
              <a:t>A </a:t>
            </a:r>
            <a:r>
              <a:rPr lang="en-AU" sz="1200" dirty="0" smtClean="0">
                <a:cs typeface="+mn-cs"/>
              </a:rPr>
              <a:t>context</a:t>
            </a:r>
            <a:r>
              <a:rPr lang="en-AU" sz="1200" b="0" dirty="0" smtClean="0">
                <a:cs typeface="+mn-cs"/>
              </a:rPr>
              <a:t> is needed to share memory between devices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10</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AU" sz="2000" b="0" dirty="0" smtClean="0"/>
              <a:t>An </a:t>
            </a:r>
            <a:r>
              <a:rPr lang="en-AU" sz="2000" b="0" dirty="0" err="1" smtClean="0"/>
              <a:t>OpenCL</a:t>
            </a:r>
            <a:r>
              <a:rPr lang="en-AU" sz="2000" b="0" dirty="0" smtClean="0"/>
              <a:t> </a:t>
            </a:r>
            <a:r>
              <a:rPr lang="en-AU" sz="2000" dirty="0" smtClean="0"/>
              <a:t>program object </a:t>
            </a:r>
            <a:r>
              <a:rPr lang="en-AU" sz="2000" b="0" dirty="0" smtClean="0"/>
              <a:t>is the data type that represents your </a:t>
            </a:r>
            <a:r>
              <a:rPr lang="en-AU" sz="2000" b="0" dirty="0" err="1" smtClean="0"/>
              <a:t>OpenCL</a:t>
            </a:r>
            <a:r>
              <a:rPr lang="en-AU" sz="2000" b="0" dirty="0" smtClean="0"/>
              <a:t> program. </a:t>
            </a:r>
          </a:p>
          <a:p>
            <a:pPr eaLnBrk="1" hangingPunct="1">
              <a:buFontTx/>
              <a:buChar char="-"/>
              <a:defRPr/>
            </a:pPr>
            <a:r>
              <a:rPr lang="en-AU" sz="2000" b="0" dirty="0" smtClean="0"/>
              <a:t>It encapsulates the following data:</a:t>
            </a:r>
          </a:p>
          <a:p>
            <a:pPr lvl="1" eaLnBrk="1" hangingPunct="1">
              <a:buFontTx/>
              <a:buChar char="-"/>
              <a:defRPr/>
            </a:pPr>
            <a:r>
              <a:rPr lang="en-AU" sz="1900" dirty="0" smtClean="0"/>
              <a:t>A reference to a context for the program (which is need to know on which devices the program can run)</a:t>
            </a:r>
          </a:p>
          <a:p>
            <a:pPr lvl="1" eaLnBrk="1" hangingPunct="1">
              <a:buFontTx/>
              <a:buChar char="-"/>
              <a:defRPr/>
            </a:pPr>
            <a:r>
              <a:rPr lang="en-AU" sz="1900" dirty="0" smtClean="0"/>
              <a:t>The program source code of binary</a:t>
            </a:r>
          </a:p>
          <a:p>
            <a:pPr lvl="1" eaLnBrk="1" hangingPunct="1">
              <a:buFontTx/>
              <a:buChar char="-"/>
              <a:defRPr/>
            </a:pPr>
            <a:r>
              <a:rPr lang="en-AU" sz="1900" dirty="0" smtClean="0"/>
              <a:t>The latest successfully built </a:t>
            </a:r>
            <a:r>
              <a:rPr lang="en-AU" sz="1900" dirty="0" err="1" smtClean="0"/>
              <a:t>OpenCL</a:t>
            </a:r>
            <a:r>
              <a:rPr lang="en-AU" sz="1900" dirty="0" smtClean="0"/>
              <a:t> executable</a:t>
            </a:r>
          </a:p>
          <a:p>
            <a:pPr lvl="1" eaLnBrk="1" hangingPunct="1">
              <a:buFontTx/>
              <a:buChar char="-"/>
              <a:defRPr/>
            </a:pPr>
            <a:r>
              <a:rPr lang="en-AU" sz="1900" dirty="0" smtClean="0"/>
              <a:t>The list of devices for which the program executable was built, the build options used, build log, </a:t>
            </a:r>
            <a:r>
              <a:rPr lang="en-AU" sz="1900" dirty="0" err="1" smtClean="0"/>
              <a:t>etc</a:t>
            </a:r>
            <a:endParaRPr lang="en-AU" sz="1900" dirty="0" smtClean="0"/>
          </a:p>
          <a:p>
            <a:endParaRPr lang="en-US" dirty="0" smtClean="0"/>
          </a:p>
          <a:p>
            <a:pPr eaLnBrk="1" hangingPunct="1">
              <a:buFontTx/>
              <a:buChar char="-"/>
              <a:defRPr/>
            </a:pPr>
            <a:r>
              <a:rPr lang="en-US" sz="1200" b="0" dirty="0" err="1" smtClean="0"/>
              <a:t>OpenCL</a:t>
            </a:r>
            <a:r>
              <a:rPr lang="en-US" sz="1200" b="0" dirty="0" smtClean="0"/>
              <a:t> </a:t>
            </a:r>
            <a:r>
              <a:rPr lang="en-US" sz="1200" dirty="0" smtClean="0"/>
              <a:t>command queues</a:t>
            </a:r>
            <a:r>
              <a:rPr lang="en-US" sz="1200" b="0" dirty="0" smtClean="0"/>
              <a:t> are used for submitting work to a device</a:t>
            </a:r>
            <a:r>
              <a:rPr lang="en-US" sz="1200" dirty="0" smtClean="0"/>
              <a:t> </a:t>
            </a:r>
          </a:p>
          <a:p>
            <a:pPr eaLnBrk="1" hangingPunct="1">
              <a:buFontTx/>
              <a:buChar char="-"/>
              <a:defRPr/>
            </a:pPr>
            <a:r>
              <a:rPr lang="en-US" sz="1200" b="0" dirty="0" smtClean="0"/>
              <a:t>Order the execution of kernels on a device and manipulate memory objects</a:t>
            </a:r>
          </a:p>
          <a:p>
            <a:pPr eaLnBrk="1" hangingPunct="1">
              <a:buFontTx/>
              <a:buChar char="-"/>
              <a:defRPr/>
            </a:pPr>
            <a:r>
              <a:rPr lang="en-US" sz="1200" b="0" dirty="0" err="1" smtClean="0"/>
              <a:t>OpenCL</a:t>
            </a:r>
            <a:r>
              <a:rPr lang="en-US" sz="1200" b="0" dirty="0" smtClean="0"/>
              <a:t> executes the commands in the order that you </a:t>
            </a:r>
            <a:r>
              <a:rPr lang="en-US" sz="1200" b="0" dirty="0" err="1" smtClean="0"/>
              <a:t>enqueue</a:t>
            </a:r>
            <a:r>
              <a:rPr lang="en-US" sz="1200" b="0" dirty="0" smtClean="0"/>
              <a:t>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11</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b="0" dirty="0" smtClean="0"/>
              <a:t>A memory object is a handle to a region of global memory</a:t>
            </a:r>
          </a:p>
          <a:p>
            <a:pPr eaLnBrk="1" hangingPunct="1">
              <a:buFontTx/>
              <a:buChar char="-"/>
              <a:defRPr/>
            </a:pPr>
            <a:r>
              <a:rPr lang="en-US" sz="2000" b="0" dirty="0" smtClean="0"/>
              <a:t>You can create memory objects to reserve memory on a device to store your application data</a:t>
            </a:r>
          </a:p>
          <a:p>
            <a:pPr eaLnBrk="1" hangingPunct="1">
              <a:buFontTx/>
              <a:buChar char="-"/>
              <a:defRPr/>
            </a:pPr>
            <a:r>
              <a:rPr lang="en-US" sz="2000" b="0" dirty="0" smtClean="0"/>
              <a:t>There are two type of memory objects used in </a:t>
            </a:r>
            <a:r>
              <a:rPr lang="en-US" sz="2000" b="0" dirty="0" err="1" smtClean="0"/>
              <a:t>OpenCL</a:t>
            </a:r>
            <a:r>
              <a:rPr lang="en-US" sz="2000" b="0" dirty="0" smtClean="0"/>
              <a:t>:</a:t>
            </a:r>
          </a:p>
          <a:p>
            <a:pPr lvl="1" eaLnBrk="1" hangingPunct="1">
              <a:buFontTx/>
              <a:buChar char="-"/>
              <a:defRPr/>
            </a:pPr>
            <a:r>
              <a:rPr lang="en-US" sz="1800" dirty="0" smtClean="0"/>
              <a:t>Buffer objects which can contain any type of data and,</a:t>
            </a:r>
          </a:p>
          <a:p>
            <a:pPr lvl="1" eaLnBrk="1" hangingPunct="1">
              <a:buFontTx/>
              <a:buChar char="-"/>
              <a:defRPr/>
            </a:pPr>
            <a:r>
              <a:rPr lang="en-US" sz="1800" dirty="0" smtClean="0"/>
              <a:t>Image objects which are specifically for representing images</a:t>
            </a:r>
          </a:p>
          <a:p>
            <a:pPr eaLnBrk="1" hangingPunct="1">
              <a:buFontTx/>
              <a:buChar char="-"/>
              <a:defRPr/>
            </a:pPr>
            <a:r>
              <a:rPr lang="en-US" sz="2000" b="0" dirty="0" smtClean="0"/>
              <a:t>The host application can </a:t>
            </a:r>
            <a:r>
              <a:rPr lang="en-US" sz="2000" b="0" dirty="0" err="1" smtClean="0"/>
              <a:t>enqueue</a:t>
            </a:r>
            <a:r>
              <a:rPr lang="en-US" sz="2000" b="0" dirty="0" smtClean="0"/>
              <a:t> commands to read from and write to memory objects</a:t>
            </a:r>
          </a:p>
          <a:p>
            <a:pPr eaLnBrk="1" hangingPunct="1">
              <a:buFontTx/>
              <a:buChar char="-"/>
              <a:defRPr/>
            </a:pPr>
            <a:r>
              <a:rPr lang="en-US" sz="2000" b="0" dirty="0" smtClean="0"/>
              <a:t>Need to be aware of memory concurrency and consistency when doing memory operations in parallel</a:t>
            </a:r>
            <a:br>
              <a:rPr lang="en-US" sz="2000" b="0" dirty="0" smtClean="0"/>
            </a:br>
            <a:r>
              <a:rPr lang="en-US" sz="2000" b="0" dirty="0" smtClean="0"/>
              <a:t>(no consistency across work groups)</a:t>
            </a:r>
          </a:p>
          <a:p>
            <a:pPr eaLnBrk="1" hangingPunct="1">
              <a:buFontTx/>
              <a:buChar char="-"/>
              <a:defRPr/>
            </a:pPr>
            <a:r>
              <a:rPr lang="en-US" sz="2000" b="0" dirty="0" smtClean="0"/>
              <a:t>Need to be aware of task versus data parallelism</a:t>
            </a:r>
          </a:p>
          <a:p>
            <a:pPr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12</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13</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1200" b="0" dirty="0" smtClean="0"/>
              <a:t>A high-level representation of the heterogeneous system</a:t>
            </a:r>
          </a:p>
          <a:p>
            <a:pPr eaLnBrk="1" hangingPunct="1">
              <a:buFontTx/>
              <a:buChar char="-"/>
              <a:defRPr/>
            </a:pPr>
            <a:r>
              <a:rPr lang="en-US" sz="1200" b="0" dirty="0" smtClean="0"/>
              <a:t>The </a:t>
            </a:r>
            <a:r>
              <a:rPr lang="en-US" sz="1200" b="0" dirty="0" err="1" smtClean="0"/>
              <a:t>OpenCL</a:t>
            </a:r>
            <a:r>
              <a:rPr lang="en-US" sz="1200" b="0" dirty="0" smtClean="0"/>
              <a:t> device communicates with the host device (the device on which the controlling application is running)</a:t>
            </a:r>
          </a:p>
          <a:p>
            <a:pPr eaLnBrk="1" hangingPunct="1">
              <a:buFontTx/>
              <a:buChar char="-"/>
              <a:defRPr/>
            </a:pPr>
            <a:r>
              <a:rPr lang="en-US" sz="1200" b="0" dirty="0" smtClean="0"/>
              <a:t>Normally, the throughputs of the compute device’s internal busses are much faster than the throughput of the external bus between the compute device and the host</a:t>
            </a:r>
          </a:p>
          <a:p>
            <a:pPr eaLnBrk="1" hangingPunct="1">
              <a:buFontTx/>
              <a:buChar char="-"/>
              <a:defRPr/>
            </a:pPr>
            <a:r>
              <a:rPr lang="en-US" sz="1200" b="0" dirty="0" smtClean="0"/>
              <a:t>Because the data transfer takes a long time, you need to do enough computations in each kernel to make sure you are not limited by this latency</a:t>
            </a:r>
          </a:p>
          <a:p>
            <a:pPr eaLnBrk="1" hangingPunct="1">
              <a:buFontTx/>
              <a:buChar char="-"/>
              <a:defRPr/>
            </a:pPr>
            <a:r>
              <a:rPr lang="en-US" sz="1200" b="0" dirty="0" smtClean="0"/>
              <a:t>Need to keep the architecture in mind when </a:t>
            </a:r>
            <a:r>
              <a:rPr lang="en-US" sz="1200" b="0" dirty="0" err="1" smtClean="0"/>
              <a:t>optimising</a:t>
            </a:r>
            <a:r>
              <a:rPr lang="en-US" sz="1200" b="0" baseline="0" dirty="0" smtClean="0"/>
              <a:t> </a:t>
            </a:r>
            <a:r>
              <a:rPr lang="en-US" sz="1200" b="0" dirty="0" smtClean="0"/>
              <a:t>parallel programming</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14</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1200" b="0" dirty="0" smtClean="0"/>
              <a:t>An abstract representation of how streams of instructions execute</a:t>
            </a:r>
          </a:p>
          <a:p>
            <a:pPr eaLnBrk="1" hangingPunct="1">
              <a:buFontTx/>
              <a:buChar char="-"/>
              <a:defRPr/>
            </a:pPr>
            <a:r>
              <a:rPr lang="en-US" sz="1200" b="0" dirty="0" smtClean="0"/>
              <a:t>Execution of an </a:t>
            </a:r>
            <a:r>
              <a:rPr lang="en-US" sz="1200" b="0" dirty="0" err="1" smtClean="0"/>
              <a:t>OpenCL</a:t>
            </a:r>
            <a:r>
              <a:rPr lang="en-US" sz="1200" b="0" dirty="0" smtClean="0"/>
              <a:t> program involves simultaneous execution of multiple instances of a kernel on one or more </a:t>
            </a:r>
            <a:r>
              <a:rPr lang="en-US" sz="1200" b="0" dirty="0" err="1" smtClean="0"/>
              <a:t>OpenCL</a:t>
            </a:r>
            <a:r>
              <a:rPr lang="en-US" sz="1200" b="0" dirty="0" smtClean="0"/>
              <a:t> devices as queued and controlled by the host application </a:t>
            </a:r>
          </a:p>
          <a:p>
            <a:pPr eaLnBrk="1" hangingPunct="1">
              <a:buFontTx/>
              <a:buChar char="-"/>
              <a:defRPr/>
            </a:pPr>
            <a:r>
              <a:rPr lang="en-US" sz="1200" b="0" dirty="0" smtClean="0"/>
              <a:t>Each instance of a kernel is known as a </a:t>
            </a:r>
            <a:r>
              <a:rPr lang="en-US" sz="1200" dirty="0" smtClean="0"/>
              <a:t>work-item </a:t>
            </a:r>
          </a:p>
          <a:p>
            <a:pPr eaLnBrk="1" hangingPunct="1">
              <a:buFontTx/>
              <a:buChar char="-"/>
              <a:defRPr/>
            </a:pPr>
            <a:r>
              <a:rPr lang="en-US" sz="1200" b="0" dirty="0" smtClean="0"/>
              <a:t>Each work-item executes the same code, but on different parts of the data </a:t>
            </a:r>
          </a:p>
          <a:p>
            <a:pPr eaLnBrk="1" hangingPunct="1">
              <a:buFontTx/>
              <a:buChar char="-"/>
              <a:defRPr/>
            </a:pPr>
            <a:r>
              <a:rPr lang="en-US" sz="1200" b="0" dirty="0" smtClean="0"/>
              <a:t>Each work-item runs on a single core of a multiprocessor </a:t>
            </a:r>
          </a:p>
          <a:p>
            <a:pPr eaLnBrk="1" hangingPunct="1">
              <a:buFontTx/>
              <a:buChar char="-"/>
              <a:defRPr/>
            </a:pPr>
            <a:r>
              <a:rPr lang="en-US" sz="1200" b="0" dirty="0" smtClean="0"/>
              <a:t>When you submit a kernel to execute on a device, you define the number of work-items that you need to completely process all of your data (this is known as the </a:t>
            </a:r>
            <a:r>
              <a:rPr lang="en-US" sz="1200" dirty="0" smtClean="0"/>
              <a:t>index space</a:t>
            </a:r>
            <a:r>
              <a:rPr lang="en-US" sz="1200" b="0" dirty="0" smtClean="0"/>
              <a:t>)</a:t>
            </a:r>
          </a:p>
          <a:p>
            <a:pPr eaLnBrk="1" hangingPunct="1">
              <a:buFontTx/>
              <a:buChar char="-"/>
              <a:defRPr/>
            </a:pPr>
            <a:endParaRPr lang="en-AU" b="0" dirty="0" smtClean="0">
              <a:cs typeface="+mn-cs"/>
            </a:endParaRPr>
          </a:p>
          <a:p>
            <a:pPr eaLnBrk="1" hangingPunct="1">
              <a:buFontTx/>
              <a:buChar char="-"/>
              <a:defRPr/>
            </a:pPr>
            <a:r>
              <a:rPr lang="en-US" sz="1200" b="0" dirty="0" smtClean="0"/>
              <a:t>Work-items can be organized into </a:t>
            </a:r>
            <a:r>
              <a:rPr lang="en-US" sz="1200" dirty="0" smtClean="0"/>
              <a:t>work-groups</a:t>
            </a:r>
          </a:p>
          <a:p>
            <a:pPr eaLnBrk="1" hangingPunct="1">
              <a:buFontTx/>
              <a:buChar char="-"/>
              <a:defRPr/>
            </a:pPr>
            <a:r>
              <a:rPr lang="en-US" sz="1200" b="0" dirty="0" err="1" smtClean="0"/>
              <a:t>OpenCl</a:t>
            </a:r>
            <a:r>
              <a:rPr lang="en-US" sz="1200" b="0" dirty="0" smtClean="0"/>
              <a:t> supports synchronization of computation between work-items in a work-group using barriers and memory fences, but does not permit such synchronization between different work-groups or work-items in separate work-groups</a:t>
            </a:r>
          </a:p>
          <a:p>
            <a:pPr eaLnBrk="1" hangingPunct="1">
              <a:buFontTx/>
              <a:buChar char="-"/>
              <a:defRPr/>
            </a:pPr>
            <a:r>
              <a:rPr lang="en-US" sz="1200" b="0" dirty="0" smtClean="0"/>
              <a:t>In order to generalize your </a:t>
            </a:r>
            <a:r>
              <a:rPr lang="en-US" sz="1200" b="0" dirty="0" err="1" smtClean="0"/>
              <a:t>OpenCL</a:t>
            </a:r>
            <a:r>
              <a:rPr lang="en-US" sz="1200" b="0" dirty="0" smtClean="0"/>
              <a:t> application to run on a variety of hardware, you should not hard-code into your program the number of work-items and work-groups to be used</a:t>
            </a:r>
          </a:p>
          <a:p>
            <a:pPr eaLnBrk="1" hangingPunct="1">
              <a:buFontTx/>
              <a:buChar char="-"/>
              <a:defRPr/>
            </a:pPr>
            <a:r>
              <a:rPr lang="en-US" sz="1200" b="0" dirty="0" smtClean="0"/>
              <a:t>This number changes based on the device and kernel</a:t>
            </a:r>
          </a:p>
          <a:p>
            <a:pPr eaLnBrk="1" hangingPunct="1">
              <a:buFontTx/>
              <a:buChar char="-"/>
              <a:defRPr/>
            </a:pPr>
            <a:r>
              <a:rPr lang="en-US" sz="1200" b="0" dirty="0" smtClean="0"/>
              <a:t>You can use the </a:t>
            </a:r>
            <a:r>
              <a:rPr lang="en-US" sz="1200" b="0" dirty="0" err="1" smtClean="0"/>
              <a:t>OpenCL</a:t>
            </a:r>
            <a:r>
              <a:rPr lang="en-US" sz="1200" b="0" dirty="0" smtClean="0"/>
              <a:t> API to query the </a:t>
            </a:r>
            <a:r>
              <a:rPr lang="en-US" sz="1200" b="0" dirty="0" err="1" smtClean="0"/>
              <a:t>OpenCL</a:t>
            </a:r>
            <a:r>
              <a:rPr lang="en-US" sz="1200" b="0" dirty="0" smtClean="0"/>
              <a:t> runtime about its status and find out when your kernel has finished executing </a:t>
            </a:r>
          </a:p>
          <a:p>
            <a:endParaRPr lang="en-US" dirty="0" smtClean="0"/>
          </a:p>
          <a:p>
            <a:pPr eaLnBrk="1" hangingPunct="1">
              <a:buFontTx/>
              <a:buChar char="-"/>
              <a:defRPr/>
            </a:pPr>
            <a:r>
              <a:rPr lang="en-US" sz="1200" b="0" dirty="0" smtClean="0"/>
              <a:t>Use the </a:t>
            </a:r>
            <a:r>
              <a:rPr lang="en-US" sz="1200" b="0" dirty="0" err="1" smtClean="0">
                <a:solidFill>
                  <a:schemeClr val="bg2"/>
                </a:solidFill>
                <a:latin typeface="Andale Mono"/>
                <a:cs typeface="Andale Mono"/>
              </a:rPr>
              <a:t>clGetDeviceInfo</a:t>
            </a:r>
            <a:r>
              <a:rPr lang="en-US" sz="1200" b="0" dirty="0" smtClean="0"/>
              <a:t> with the selector </a:t>
            </a:r>
            <a:r>
              <a:rPr lang="en-US" sz="1200" b="0" dirty="0" smtClean="0">
                <a:solidFill>
                  <a:srgbClr val="808080"/>
                </a:solidFill>
                <a:latin typeface="Andale Mono"/>
                <a:cs typeface="Andale Mono"/>
              </a:rPr>
              <a:t>CL_DEVICE_MAX_WORK_ITEM_SIZES</a:t>
            </a:r>
            <a:r>
              <a:rPr lang="en-US" sz="1200" b="0" dirty="0" smtClean="0"/>
              <a:t> and the </a:t>
            </a:r>
            <a:r>
              <a:rPr lang="en-US" sz="1200" b="0" dirty="0" err="1" smtClean="0">
                <a:solidFill>
                  <a:srgbClr val="808080"/>
                </a:solidFill>
                <a:latin typeface="Andale Mono"/>
                <a:cs typeface="Andale Mono"/>
              </a:rPr>
              <a:t>clGetKernelWorkgroupInfo</a:t>
            </a:r>
            <a:r>
              <a:rPr lang="en-US" sz="1200" b="0" dirty="0" smtClean="0"/>
              <a:t> function with the selector </a:t>
            </a:r>
            <a:r>
              <a:rPr lang="en-US" sz="1200" b="0" dirty="0" smtClean="0">
                <a:solidFill>
                  <a:srgbClr val="808080"/>
                </a:solidFill>
                <a:latin typeface="Andale Mono"/>
                <a:cs typeface="Andale Mono"/>
              </a:rPr>
              <a:t>CL_KERNEL_WORK_GROUP_SIZE</a:t>
            </a:r>
            <a:r>
              <a:rPr lang="en-US" sz="1200" b="0" dirty="0" smtClean="0"/>
              <a:t> to determine the maximum work-group size for a given device and kernel </a:t>
            </a:r>
          </a:p>
          <a:p>
            <a:pPr eaLnBrk="1" hangingPunct="1">
              <a:buFontTx/>
              <a:buChar char="-"/>
              <a:defRPr/>
            </a:pPr>
            <a:r>
              <a:rPr lang="en-US" sz="1200" b="0" dirty="0" smtClean="0"/>
              <a:t>The host application sets up the context in which the kernels run, including allocation of memory of various types, transfer of data among memory objects, and creation of command queues used to control the sequence in which commands (including the commands that execute kernels) are run </a:t>
            </a:r>
          </a:p>
          <a:p>
            <a:pPr eaLnBrk="1" hangingPunct="1">
              <a:buFontTx/>
              <a:buChar char="-"/>
              <a:defRPr/>
            </a:pPr>
            <a:r>
              <a:rPr lang="en-US" sz="1200" b="0" dirty="0" smtClean="0"/>
              <a:t>You are responsible for synchronizing any necessary order of execution (</a:t>
            </a:r>
            <a:r>
              <a:rPr lang="en-US" sz="1200" b="0" dirty="0" err="1" smtClean="0"/>
              <a:t>OpenCL</a:t>
            </a:r>
            <a:r>
              <a:rPr lang="en-US" sz="1200" b="0" dirty="0" smtClean="0"/>
              <a:t> API includes synchronization commands for this purpose) </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15</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2000" b="0" dirty="0" err="1" smtClean="0"/>
              <a:t>OpenCL</a:t>
            </a:r>
            <a:r>
              <a:rPr lang="en-US" sz="2000" b="0" dirty="0" smtClean="0"/>
              <a:t> generalizes the different types of memory available: </a:t>
            </a:r>
          </a:p>
          <a:p>
            <a:pPr lvl="1">
              <a:defRPr/>
            </a:pPr>
            <a:r>
              <a:rPr lang="en-US" sz="1800" b="1" dirty="0" smtClean="0"/>
              <a:t>Global memory </a:t>
            </a:r>
            <a:r>
              <a:rPr lang="en-US" sz="1800" dirty="0" smtClean="0"/>
              <a:t>is available for reading and writing by all work-items in all work-groups (it is the device memory in the platform model)</a:t>
            </a:r>
          </a:p>
          <a:p>
            <a:pPr lvl="1">
              <a:defRPr/>
            </a:pPr>
            <a:r>
              <a:rPr lang="en-US" sz="1800" b="1" dirty="0" smtClean="0"/>
              <a:t>Constant memory </a:t>
            </a:r>
            <a:r>
              <a:rPr lang="en-US" sz="1800" dirty="0" smtClean="0"/>
              <a:t>is a region of global memory that is reserved for read-only access by work-items and is held constant during the execution of a kernel (it can be written and read by the host application)</a:t>
            </a:r>
          </a:p>
          <a:p>
            <a:pPr lvl="1">
              <a:defRPr/>
            </a:pPr>
            <a:r>
              <a:rPr lang="en-US" sz="1800" b="1" dirty="0" smtClean="0"/>
              <a:t>Local memory </a:t>
            </a:r>
            <a:r>
              <a:rPr lang="en-US" sz="1800" dirty="0" smtClean="0"/>
              <a:t>is available for reading and writing by a specific work-group and can be used to hold values that are shared by all work-items in a work-group</a:t>
            </a:r>
          </a:p>
          <a:p>
            <a:pPr lvl="1">
              <a:defRPr/>
            </a:pPr>
            <a:r>
              <a:rPr lang="en-US" sz="1800" b="1" dirty="0" smtClean="0"/>
              <a:t>Private memory </a:t>
            </a:r>
            <a:r>
              <a:rPr lang="en-US" sz="1800" dirty="0" smtClean="0"/>
              <a:t>is available to only a single work-item</a:t>
            </a:r>
          </a:p>
          <a:p>
            <a:endParaRPr lang="en-US" dirty="0" smtClean="0"/>
          </a:p>
          <a:p>
            <a:pPr>
              <a:buFont typeface="Lucida Grande"/>
              <a:buChar char="-"/>
              <a:defRPr/>
            </a:pPr>
            <a:r>
              <a:rPr lang="en-US" sz="1200" b="0" dirty="0" smtClean="0"/>
              <a:t>When writing kernels in the </a:t>
            </a:r>
            <a:r>
              <a:rPr lang="en-US" sz="1200" b="0" dirty="0" err="1" smtClean="0"/>
              <a:t>OpenCL</a:t>
            </a:r>
            <a:r>
              <a:rPr lang="en-US" sz="1200" b="0" dirty="0" smtClean="0"/>
              <a:t> language, you must declare your memory with certain address space qualifiers to indicate whether the data resides in global, constant, local, or private memory, or it will default to private within a kernel</a:t>
            </a:r>
          </a:p>
          <a:p>
            <a:pPr>
              <a:buFont typeface="Lucida Grande"/>
              <a:buChar char="-"/>
              <a:defRPr/>
            </a:pPr>
            <a:r>
              <a:rPr lang="en-US" sz="1200" b="0" dirty="0" smtClean="0"/>
              <a:t>This becomes particularly important in the case of parallel programing</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16</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we’ll look at some simple use</a:t>
            </a:r>
            <a:r>
              <a:rPr lang="en-US" baseline="0" dirty="0" smtClean="0"/>
              <a:t> cases and examples. This will help give you an idea about some of the applications of OpenCL and some of the considerations that need to be taken into account when using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17</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look at parallelism</a:t>
            </a:r>
            <a:r>
              <a:rPr lang="en-US" baseline="0" dirty="0" smtClean="0"/>
              <a:t>. Where OpenCL has obvious uses due to GPUs having lots of discrete ALUs, or ASICs having dedicated functions that are are not implemented in general CPUs. Can we make use of OpenCL to offload task to GPUs or other devices, that would free up the main CPU for other tasks. This could include encoding / decoding, and encryption / decryption. If the time taken to farm these tasks off and get them back is less than the time it takes on the main CPU, or would allow the CPU to do other work while it waits for the results then OpenCL can be of use.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18</a:t>
            </a:fld>
            <a:endParaRPr lang="en-US"/>
          </a:p>
        </p:txBody>
      </p:sp>
    </p:spTree>
    <p:extLst>
      <p:ext uri="{BB962C8B-B14F-4D97-AF65-F5344CB8AC3E}">
        <p14:creationId xmlns:p14="http://schemas.microsoft.com/office/powerpoint/2010/main" val="1953766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mathematic functions due to their complexity are better done on dedicated devices such as GPUs. Doing them on CPUs takes longer as general CPUs are designed to do a large number of generic functions. There are economies of scale associated with silicon. The more functions required the more space required,</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19</a:t>
            </a:fld>
            <a:endParaRPr lang="en-US"/>
          </a:p>
        </p:txBody>
      </p:sp>
    </p:spTree>
    <p:extLst>
      <p:ext uri="{BB962C8B-B14F-4D97-AF65-F5344CB8AC3E}">
        <p14:creationId xmlns:p14="http://schemas.microsoft.com/office/powerpoint/2010/main" val="59028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was initially developed by </a:t>
            </a:r>
            <a:r>
              <a:rPr lang="en-US" sz="1200" b="0" i="0" u="none" strike="noStrike" kern="1200" dirty="0" smtClean="0">
                <a:solidFill>
                  <a:schemeClr val="tx1"/>
                </a:solidFill>
                <a:effectLst/>
                <a:latin typeface="+mn-lt"/>
                <a:ea typeface="+mn-ea"/>
                <a:cs typeface="+mn-cs"/>
                <a:hlinkClick r:id="rId3" tooltip="Apple Inc."/>
              </a:rPr>
              <a:t>Apple Inc.</a:t>
            </a:r>
            <a:r>
              <a:rPr lang="en-US" sz="1200" b="0" i="0" kern="1200" dirty="0" smtClean="0">
                <a:solidFill>
                  <a:schemeClr val="tx1"/>
                </a:solidFill>
                <a:effectLst/>
                <a:latin typeface="+mn-lt"/>
                <a:ea typeface="+mn-ea"/>
                <a:cs typeface="+mn-cs"/>
              </a:rPr>
              <a:t>, which holds </a:t>
            </a:r>
            <a:r>
              <a:rPr lang="en-US" sz="1200" b="0" i="0" u="none" strike="noStrike" kern="1200" dirty="0" smtClean="0">
                <a:solidFill>
                  <a:schemeClr val="tx1"/>
                </a:solidFill>
                <a:effectLst/>
                <a:latin typeface="+mn-lt"/>
                <a:ea typeface="+mn-ea"/>
                <a:cs typeface="+mn-cs"/>
                <a:hlinkClick r:id="rId4" tooltip="Trademark"/>
              </a:rPr>
              <a:t>trademark</a:t>
            </a:r>
            <a:r>
              <a:rPr lang="en-US" sz="1200" b="0" i="0" kern="1200" dirty="0" smtClean="0">
                <a:solidFill>
                  <a:schemeClr val="tx1"/>
                </a:solidFill>
                <a:effectLst/>
                <a:latin typeface="+mn-lt"/>
                <a:ea typeface="+mn-ea"/>
                <a:cs typeface="+mn-cs"/>
              </a:rPr>
              <a:t> rights, and refined into an initial proposal in collaboration with technical teams at </a:t>
            </a:r>
            <a:r>
              <a:rPr lang="en-US" sz="1200" b="0" i="0" u="none" strike="noStrike" kern="1200" dirty="0" smtClean="0">
                <a:solidFill>
                  <a:schemeClr val="tx1"/>
                </a:solidFill>
                <a:effectLst/>
                <a:latin typeface="+mn-lt"/>
                <a:ea typeface="+mn-ea"/>
                <a:cs typeface="+mn-cs"/>
                <a:hlinkClick r:id="rId5" tooltip="Advanced Micro Devices"/>
              </a:rPr>
              <a:t>AMD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IBM"/>
              </a:rPr>
              <a:t>IBM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Qualcomm"/>
              </a:rPr>
              <a:t>Qualcomm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tooltip="Intel Corporation"/>
              </a:rPr>
              <a:t>Intel</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9" tooltip="Nvidia"/>
              </a:rPr>
              <a:t>Nvidia</a:t>
            </a:r>
            <a:r>
              <a:rPr lang="en-US" sz="1200" b="0" i="0" kern="1200" dirty="0" smtClean="0">
                <a:solidFill>
                  <a:schemeClr val="tx1"/>
                </a:solidFill>
                <a:effectLst/>
                <a:latin typeface="+mn-lt"/>
                <a:ea typeface="+mn-ea"/>
                <a:cs typeface="+mn-cs"/>
              </a:rPr>
              <a:t>. Apple submitted this initial proposal to the </a:t>
            </a:r>
            <a:r>
              <a:rPr lang="en-US" sz="1200" b="0" i="0" u="none" strike="noStrike" kern="1200" dirty="0" smtClean="0">
                <a:solidFill>
                  <a:schemeClr val="tx1"/>
                </a:solidFill>
                <a:effectLst/>
                <a:latin typeface="+mn-lt"/>
                <a:ea typeface="+mn-ea"/>
                <a:cs typeface="+mn-cs"/>
                <a:hlinkClick r:id="rId10" tooltip="Khronos Group"/>
              </a:rPr>
              <a:t>Khronos Group</a:t>
            </a:r>
            <a:r>
              <a:rPr lang="en-US" sz="1200" b="0" i="0" kern="1200" dirty="0" smtClean="0">
                <a:solidFill>
                  <a:schemeClr val="tx1"/>
                </a:solidFill>
                <a:effectLst/>
                <a:latin typeface="+mn-lt"/>
                <a:ea typeface="+mn-ea"/>
                <a:cs typeface="+mn-cs"/>
              </a:rPr>
              <a:t>. On June 16, 2008, the </a:t>
            </a:r>
            <a:r>
              <a:rPr lang="en-US" sz="1200" b="0" i="0" kern="1200" dirty="0" err="1" smtClean="0">
                <a:solidFill>
                  <a:schemeClr val="tx1"/>
                </a:solidFill>
                <a:effectLst/>
                <a:latin typeface="+mn-lt"/>
                <a:ea typeface="+mn-ea"/>
                <a:cs typeface="+mn-cs"/>
              </a:rPr>
              <a:t>Khronos</a:t>
            </a:r>
            <a:r>
              <a:rPr lang="en-US" sz="1200" b="0" i="0" kern="1200" dirty="0" smtClean="0">
                <a:solidFill>
                  <a:schemeClr val="tx1"/>
                </a:solidFill>
                <a:effectLst/>
                <a:latin typeface="+mn-lt"/>
                <a:ea typeface="+mn-ea"/>
                <a:cs typeface="+mn-cs"/>
              </a:rPr>
              <a:t> Compute Working Group was formed with representatives from CPU, GPU, embedded-processor, and software companies. This group worked for five months to finish the technical details of the specification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1.0 by November 18, 2008.</a:t>
            </a:r>
            <a:endParaRPr lang="en-US" dirty="0" smtClean="0"/>
          </a:p>
          <a:p>
            <a:endParaRPr lang="en-US" dirty="0" smtClean="0"/>
          </a:p>
          <a:p>
            <a:r>
              <a:rPr lang="en-US" sz="1200" b="0" i="0" kern="1200" dirty="0" smtClean="0">
                <a:solidFill>
                  <a:schemeClr val="tx1"/>
                </a:solidFill>
                <a:effectLst/>
                <a:latin typeface="+mn-lt"/>
                <a:ea typeface="+mn-ea"/>
                <a:cs typeface="+mn-cs"/>
              </a:rPr>
              <a:t>The ratification and release of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2.1 provisional specification was announced on March 3, 2015 at the Game Developer Conference in San Francisco. It was released on November 16, 2015.</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AMD, ARM, Intel, and others have declared support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2.1.</a:t>
            </a: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a:t>
            </a:fld>
            <a:endParaRPr lang="en-US"/>
          </a:p>
        </p:txBody>
      </p:sp>
    </p:spTree>
    <p:extLst>
      <p:ext uri="{BB962C8B-B14F-4D97-AF65-F5344CB8AC3E}">
        <p14:creationId xmlns:p14="http://schemas.microsoft.com/office/powerpoint/2010/main" val="893821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can offload functions to save time</a:t>
            </a:r>
            <a:r>
              <a:rPr lang="en-US" baseline="0" dirty="0" smtClean="0"/>
              <a:t>, either by running them faster on a dedicated device, or by freeing up the main CPU to do other tasks then it’s worth taking advantage of OpenCL. Is it really worth doing this? GPUs can do some dedicate math functions over 100 times faster than a standard CPU.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20</a:t>
            </a:fld>
            <a:endParaRPr lang="en-US"/>
          </a:p>
        </p:txBody>
      </p:sp>
    </p:spTree>
    <p:extLst>
      <p:ext uri="{BB962C8B-B14F-4D97-AF65-F5344CB8AC3E}">
        <p14:creationId xmlns:p14="http://schemas.microsoft.com/office/powerpoint/2010/main" val="1497027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consider parallel workloads. If we have lots of data that can be split up or operated on in parallel where there are no or few </a:t>
            </a:r>
            <a:r>
              <a:rPr lang="en-US" baseline="0" dirty="0" err="1" smtClean="0"/>
              <a:t>dependancies</a:t>
            </a:r>
            <a:r>
              <a:rPr lang="en-US" baseline="0" dirty="0" smtClean="0"/>
              <a:t> them we can exploit parallelism to speed up our jobs. Often due to the size of memory and capability of the ALUs on GPUs, you will need to split up the job in order to be able to </a:t>
            </a:r>
            <a:r>
              <a:rPr lang="en-US" baseline="0" dirty="0" err="1" smtClean="0"/>
              <a:t>utilise</a:t>
            </a:r>
            <a:r>
              <a:rPr lang="en-US" baseline="0" dirty="0" smtClean="0"/>
              <a:t> the GPUs effectively.</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21</a:t>
            </a:fld>
            <a:endParaRPr lang="en-US"/>
          </a:p>
        </p:txBody>
      </p:sp>
    </p:spTree>
    <p:extLst>
      <p:ext uri="{BB962C8B-B14F-4D97-AF65-F5344CB8AC3E}">
        <p14:creationId xmlns:p14="http://schemas.microsoft.com/office/powerpoint/2010/main" val="192678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if we have pieces of data</a:t>
            </a:r>
            <a:r>
              <a:rPr lang="is-IS" dirty="0" smtClean="0"/>
              <a:t>… You can</a:t>
            </a:r>
            <a:r>
              <a:rPr lang="is-IS" baseline="0" dirty="0" smtClean="0"/>
              <a:t> also think of these pieces of data as analogous to the ALUs on the GPUs. Each piece of data will be processed by an ALU.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22</a:t>
            </a:fld>
            <a:endParaRPr lang="en-US"/>
          </a:p>
        </p:txBody>
      </p:sp>
    </p:spTree>
    <p:extLst>
      <p:ext uri="{BB962C8B-B14F-4D97-AF65-F5344CB8AC3E}">
        <p14:creationId xmlns:p14="http://schemas.microsoft.com/office/powerpoint/2010/main" val="140265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we want to change in</a:t>
            </a:r>
            <a:r>
              <a:rPr lang="en-US" baseline="0" dirty="0" smtClean="0"/>
              <a:t> the same way</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23</a:t>
            </a:fld>
            <a:endParaRPr lang="en-US"/>
          </a:p>
        </p:txBody>
      </p:sp>
    </p:spTree>
    <p:extLst>
      <p:ext uri="{BB962C8B-B14F-4D97-AF65-F5344CB8AC3E}">
        <p14:creationId xmlns:p14="http://schemas.microsoft.com/office/powerpoint/2010/main" val="1518251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 are few </a:t>
            </a:r>
            <a:r>
              <a:rPr lang="en-US" dirty="0" err="1" smtClean="0"/>
              <a:t>dependances</a:t>
            </a:r>
            <a:r>
              <a:rPr lang="is-IS" dirty="0" smtClean="0"/>
              <a:t>… </a:t>
            </a:r>
            <a:r>
              <a:rPr lang="en-US" dirty="0" smtClean="0"/>
              <a:t>Sounds a like</a:t>
            </a:r>
            <a:r>
              <a:rPr lang="en-US" baseline="0" dirty="0" smtClean="0"/>
              <a:t> pixels in an image doesn’t 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24</a:t>
            </a:fld>
            <a:endParaRPr lang="en-US"/>
          </a:p>
        </p:txBody>
      </p:sp>
    </p:spTree>
    <p:extLst>
      <p:ext uri="{BB962C8B-B14F-4D97-AF65-F5344CB8AC3E}">
        <p14:creationId xmlns:p14="http://schemas.microsoft.com/office/powerpoint/2010/main" val="411741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processing operations are suited well to GPUs</a:t>
            </a:r>
            <a:r>
              <a:rPr lang="en-US" baseline="0" dirty="0" smtClean="0"/>
              <a:t> and thus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25</a:t>
            </a:fld>
            <a:endParaRPr lang="en-US"/>
          </a:p>
        </p:txBody>
      </p:sp>
    </p:spTree>
    <p:extLst>
      <p:ext uri="{BB962C8B-B14F-4D97-AF65-F5344CB8AC3E}">
        <p14:creationId xmlns:p14="http://schemas.microsoft.com/office/powerpoint/2010/main" val="206818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 can run a image filter</a:t>
            </a:r>
            <a:r>
              <a:rPr lang="en-US" baseline="0" dirty="0" smtClean="0"/>
              <a:t> on an image using OpenCL. In this kind of function we perform the same, but admittedly simple operation to a lot of pixels. This is particularly suited to GPUs with lots of ALUs where it can be done in parallel rather than a CPU where there a limited number of cores and thus a limited level of parallelism.</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26</a:t>
            </a:fld>
            <a:endParaRPr lang="en-US"/>
          </a:p>
        </p:txBody>
      </p:sp>
    </p:spTree>
    <p:extLst>
      <p:ext uri="{BB962C8B-B14F-4D97-AF65-F5344CB8AC3E}">
        <p14:creationId xmlns:p14="http://schemas.microsoft.com/office/powerpoint/2010/main" val="1838826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more complex</a:t>
            </a:r>
            <a:r>
              <a:rPr lang="en-US" baseline="0" dirty="0" smtClean="0"/>
              <a:t> example is something like a Fourier Transform of an image. </a:t>
            </a:r>
            <a:r>
              <a:rPr lang="en-US" sz="1200" b="0" i="0" kern="1200" dirty="0" smtClean="0">
                <a:solidFill>
                  <a:schemeClr val="tx1"/>
                </a:solidFill>
                <a:effectLst/>
                <a:latin typeface="+mn-lt"/>
                <a:ea typeface="+mn-ea"/>
                <a:cs typeface="+mn-cs"/>
              </a:rPr>
              <a:t>The Fourier Transform is an important image processing tool which is used to decompose an image into its sine and cosine components. The output of the transformation represents the image in the </a:t>
            </a:r>
            <a:r>
              <a:rPr lang="en-US" sz="1200" b="0" i="1" kern="1200" dirty="0" smtClean="0">
                <a:solidFill>
                  <a:schemeClr val="tx1"/>
                </a:solidFill>
                <a:effectLst/>
                <a:latin typeface="+mn-lt"/>
                <a:ea typeface="+mn-ea"/>
                <a:cs typeface="+mn-cs"/>
              </a:rPr>
              <a:t>Fourier</a:t>
            </a:r>
            <a:r>
              <a:rPr lang="en-US" sz="1200" b="0" i="0" kern="1200" dirty="0" smtClean="0">
                <a:solidFill>
                  <a:schemeClr val="tx1"/>
                </a:solidFill>
                <a:effectLst/>
                <a:latin typeface="+mn-lt"/>
                <a:ea typeface="+mn-ea"/>
                <a:cs typeface="+mn-cs"/>
              </a:rPr>
              <a:t> or </a:t>
            </a:r>
            <a:r>
              <a:rPr lang="en-US" sz="1200" b="0" i="0" kern="1200" dirty="0" smtClean="0">
                <a:solidFill>
                  <a:schemeClr val="tx1"/>
                </a:solidFill>
                <a:effectLst/>
                <a:latin typeface="+mn-lt"/>
                <a:ea typeface="+mn-ea"/>
                <a:cs typeface="+mn-cs"/>
                <a:hlinkClick r:id="rId3"/>
              </a:rPr>
              <a:t>frequency domain</a:t>
            </a:r>
            <a:r>
              <a:rPr lang="en-US" sz="1200" b="0" i="0" kern="1200" dirty="0" smtClean="0">
                <a:solidFill>
                  <a:schemeClr val="tx1"/>
                </a:solidFill>
                <a:effectLst/>
                <a:latin typeface="+mn-lt"/>
                <a:ea typeface="+mn-ea"/>
                <a:cs typeface="+mn-cs"/>
              </a:rPr>
              <a:t>, while the input image is the </a:t>
            </a:r>
            <a:r>
              <a:rPr lang="en-US" sz="1200" b="0" i="0" kern="1200" dirty="0" smtClean="0">
                <a:solidFill>
                  <a:schemeClr val="tx1"/>
                </a:solidFill>
                <a:effectLst/>
                <a:latin typeface="+mn-lt"/>
                <a:ea typeface="+mn-ea"/>
                <a:cs typeface="+mn-cs"/>
                <a:hlinkClick r:id="rId4"/>
              </a:rPr>
              <a:t>spatial domain</a:t>
            </a:r>
            <a:r>
              <a:rPr lang="en-US" sz="1200" b="0" i="0" kern="1200" dirty="0" smtClean="0">
                <a:solidFill>
                  <a:schemeClr val="tx1"/>
                </a:solidFill>
                <a:effectLst/>
                <a:latin typeface="+mn-lt"/>
                <a:ea typeface="+mn-ea"/>
                <a:cs typeface="+mn-cs"/>
              </a:rPr>
              <a:t> equivalent. In the Fourier domain image, each point represents a particular frequency contained in the spatial domain image. The Fourier Transform is used in a wide range of applications, such as image analysis, image filtering, image reconstruction and image compression. GPUs are faster than CPUs at doing these kind of operations.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27</a:t>
            </a:fld>
            <a:endParaRPr lang="en-US"/>
          </a:p>
        </p:txBody>
      </p:sp>
    </p:spTree>
    <p:extLst>
      <p:ext uri="{BB962C8B-B14F-4D97-AF65-F5344CB8AC3E}">
        <p14:creationId xmlns:p14="http://schemas.microsoft.com/office/powerpoint/2010/main" val="1776398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examples we’ve seen how we can offload work to more suitable units, or perform simple parallel operations. These are good uses for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28</a:t>
            </a:fld>
            <a:endParaRPr lang="en-US"/>
          </a:p>
        </p:txBody>
      </p:sp>
    </p:spTree>
    <p:extLst>
      <p:ext uri="{BB962C8B-B14F-4D97-AF65-F5344CB8AC3E}">
        <p14:creationId xmlns:p14="http://schemas.microsoft.com/office/powerpoint/2010/main" val="70058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where we don’t have a parallel workload, or a parallel</a:t>
            </a:r>
            <a:r>
              <a:rPr lang="en-US" baseline="0" dirty="0" smtClean="0"/>
              <a:t> workload doesn’t give us much of an advantage. Can we earn a parallel workload.</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29</a:t>
            </a:fld>
            <a:endParaRPr lang="en-US"/>
          </a:p>
        </p:txBody>
      </p:sp>
    </p:spTree>
    <p:extLst>
      <p:ext uri="{BB962C8B-B14F-4D97-AF65-F5344CB8AC3E}">
        <p14:creationId xmlns:p14="http://schemas.microsoft.com/office/powerpoint/2010/main" val="94505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consists of a set of headers and a </a:t>
            </a:r>
            <a:r>
              <a:rPr lang="en-US" sz="1200" b="0" i="0" u="none" strike="noStrike" kern="1200" dirty="0" smtClean="0">
                <a:solidFill>
                  <a:schemeClr val="tx1"/>
                </a:solidFill>
                <a:effectLst/>
                <a:latin typeface="+mn-lt"/>
                <a:ea typeface="+mn-ea"/>
                <a:cs typeface="+mn-cs"/>
                <a:hlinkClick r:id="rId3" tooltip="Shared object"/>
              </a:rPr>
              <a:t>shared object</a:t>
            </a:r>
            <a:r>
              <a:rPr lang="en-US" sz="1200" b="0" i="0" kern="1200" dirty="0" smtClean="0">
                <a:solidFill>
                  <a:schemeClr val="tx1"/>
                </a:solidFill>
                <a:effectLst/>
                <a:latin typeface="+mn-lt"/>
                <a:ea typeface="+mn-ea"/>
                <a:cs typeface="+mn-cs"/>
              </a:rPr>
              <a:t> that is loaded at runtime. An installable client driver loader (ICD loader) must be installed on the platform for every class of vendor for which the runtime would need to support. That is, for example, in order to support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devices on a Linux platform, the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ICD would need to be installed such that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runtime would be able to locate the ICD for the vendor and redirect the calls appropriately. The standard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header is used by the consumer application; calls to each function are then </a:t>
            </a:r>
            <a:r>
              <a:rPr lang="en-US" sz="1200" b="0" i="0" kern="1200" dirty="0" err="1" smtClean="0">
                <a:solidFill>
                  <a:schemeClr val="tx1"/>
                </a:solidFill>
                <a:effectLst/>
                <a:latin typeface="+mn-lt"/>
                <a:ea typeface="+mn-ea"/>
                <a:cs typeface="+mn-cs"/>
              </a:rPr>
              <a:t>proxied</a:t>
            </a:r>
            <a:r>
              <a:rPr lang="en-US" sz="1200" b="0" i="0" kern="1200" dirty="0" smtClean="0">
                <a:solidFill>
                  <a:schemeClr val="tx1"/>
                </a:solidFill>
                <a:effectLst/>
                <a:latin typeface="+mn-lt"/>
                <a:ea typeface="+mn-ea"/>
                <a:cs typeface="+mn-cs"/>
              </a:rPr>
              <a:t> by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runtime to the appropriate driver using the ICD. Each vendor must implement each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call in their driver.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number of </a:t>
            </a:r>
            <a:r>
              <a:rPr lang="en-US" sz="1200" b="0" i="0" u="none" strike="noStrike" kern="1200" dirty="0" smtClean="0">
                <a:solidFill>
                  <a:schemeClr val="tx1"/>
                </a:solidFill>
                <a:effectLst/>
                <a:latin typeface="+mn-lt"/>
                <a:ea typeface="+mn-ea"/>
                <a:cs typeface="+mn-cs"/>
                <a:hlinkClick r:id="rId4" tooltip="Open source software"/>
              </a:rPr>
              <a:t>open source</a:t>
            </a:r>
            <a:r>
              <a:rPr lang="en-US" sz="1200" b="0" i="0" kern="1200" dirty="0" smtClean="0">
                <a:solidFill>
                  <a:schemeClr val="tx1"/>
                </a:solidFill>
                <a:effectLst/>
                <a:latin typeface="+mn-lt"/>
                <a:ea typeface="+mn-ea"/>
                <a:cs typeface="+mn-cs"/>
              </a:rPr>
              <a:t> implementations of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ICD exist, including </a:t>
            </a:r>
            <a:r>
              <a:rPr lang="en-US" sz="1200" b="0" i="0" kern="1200" dirty="0" err="1" smtClean="0">
                <a:solidFill>
                  <a:schemeClr val="tx1"/>
                </a:solidFill>
                <a:effectLst/>
                <a:latin typeface="+mn-lt"/>
                <a:ea typeface="+mn-ea"/>
                <a:cs typeface="+mn-cs"/>
              </a:rPr>
              <a:t>freeocl</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ocl-icd</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CPU-only version building on </a:t>
            </a:r>
            <a:r>
              <a:rPr lang="en-US" sz="1200" b="0" i="0" u="none" strike="noStrike" kern="1200" dirty="0" smtClean="0">
                <a:solidFill>
                  <a:schemeClr val="tx1"/>
                </a:solidFill>
                <a:effectLst/>
                <a:latin typeface="+mn-lt"/>
                <a:ea typeface="+mn-ea"/>
                <a:cs typeface="+mn-cs"/>
                <a:hlinkClick r:id="rId5" tooltip="Clang"/>
              </a:rPr>
              <a:t>Clang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LLVM"/>
              </a:rPr>
              <a:t>LLVM</a:t>
            </a:r>
            <a:r>
              <a:rPr lang="en-US" sz="1200" b="0" i="0" kern="1200" dirty="0" smtClean="0">
                <a:solidFill>
                  <a:schemeClr val="tx1"/>
                </a:solidFill>
                <a:effectLst/>
                <a:latin typeface="+mn-lt"/>
                <a:ea typeface="+mn-ea"/>
                <a:cs typeface="+mn-cs"/>
              </a:rPr>
              <a:t>, called </a:t>
            </a:r>
            <a:r>
              <a:rPr lang="en-US" sz="1200" b="0" i="1" kern="1200" dirty="0" err="1" smtClean="0">
                <a:solidFill>
                  <a:schemeClr val="tx1"/>
                </a:solidFill>
                <a:effectLst/>
                <a:latin typeface="+mn-lt"/>
                <a:ea typeface="+mn-ea"/>
                <a:cs typeface="+mn-cs"/>
              </a:rPr>
              <a:t>pocl</a:t>
            </a:r>
            <a:r>
              <a:rPr lang="en-US" sz="1200" b="0" i="0" kern="1200" dirty="0" smtClean="0">
                <a:solidFill>
                  <a:schemeClr val="tx1"/>
                </a:solidFill>
                <a:effectLst/>
                <a:latin typeface="+mn-lt"/>
                <a:ea typeface="+mn-ea"/>
                <a:cs typeface="+mn-cs"/>
              </a:rPr>
              <a:t>, is intended to be a portable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implementation.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key feature of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is portability, via its abstracted memory and execution model, and the programmer is not able to directly use hardware-specific technologies such as inline </a:t>
            </a:r>
            <a:r>
              <a:rPr lang="en-US" sz="1200" b="0" i="0" u="none" strike="noStrike" kern="1200" dirty="0" smtClean="0">
                <a:solidFill>
                  <a:schemeClr val="tx1"/>
                </a:solidFill>
                <a:effectLst/>
                <a:latin typeface="+mn-lt"/>
                <a:ea typeface="+mn-ea"/>
                <a:cs typeface="+mn-cs"/>
                <a:hlinkClick r:id="rId7" tooltip="Parallel Thread Execution"/>
              </a:rPr>
              <a:t>Parallel Thread Execution</a:t>
            </a:r>
            <a:r>
              <a:rPr lang="en-US" sz="1200" b="0" i="0" kern="1200" dirty="0" smtClean="0">
                <a:solidFill>
                  <a:schemeClr val="tx1"/>
                </a:solidFill>
                <a:effectLst/>
                <a:latin typeface="+mn-lt"/>
                <a:ea typeface="+mn-ea"/>
                <a:cs typeface="+mn-cs"/>
              </a:rPr>
              <a:t> (PTX) for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GPUs unless they are willing to give up direct portability on other platforms. It is possible to run any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kernel on any conformant implementation.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performance of the kernel is not necessarily portable across platforms. Existing implementations have been shown to be competitive when kernel code is properly tuned, though, and </a:t>
            </a:r>
            <a:r>
              <a:rPr lang="en-US" sz="1200" b="0" i="0" u="none" strike="noStrike" kern="1200" dirty="0" smtClean="0">
                <a:solidFill>
                  <a:schemeClr val="tx1"/>
                </a:solidFill>
                <a:effectLst/>
                <a:latin typeface="+mn-lt"/>
                <a:ea typeface="+mn-ea"/>
                <a:cs typeface="+mn-cs"/>
                <a:hlinkClick r:id="rId8" tooltip="Auto-tuning"/>
              </a:rPr>
              <a:t>auto-tuning</a:t>
            </a:r>
            <a:r>
              <a:rPr lang="en-US" sz="1200" b="0" i="0" kern="1200" dirty="0" smtClean="0">
                <a:solidFill>
                  <a:schemeClr val="tx1"/>
                </a:solidFill>
                <a:effectLst/>
                <a:latin typeface="+mn-lt"/>
                <a:ea typeface="+mn-ea"/>
                <a:cs typeface="+mn-cs"/>
              </a:rPr>
              <a:t> has been suggested as a solution to the performance portability problem, yielding "acceptable levels of performance" in experimental linear algebra kernels. Portability of an entire application containing multiple kernels with differing behaviors was also studied, and shows that portability only required limited tradeoffs.</a:t>
            </a:r>
          </a:p>
          <a:p>
            <a:endParaRPr lang="en-US" dirty="0" smtClean="0"/>
          </a:p>
          <a:p>
            <a:r>
              <a:rPr lang="en-US" sz="1200" b="0" i="0" kern="1200" dirty="0" smtClean="0">
                <a:solidFill>
                  <a:schemeClr val="tx1"/>
                </a:solidFill>
                <a:effectLst/>
                <a:latin typeface="+mn-lt"/>
                <a:ea typeface="+mn-ea"/>
                <a:cs typeface="+mn-cs"/>
              </a:rPr>
              <a:t>A study at </a:t>
            </a:r>
            <a:r>
              <a:rPr lang="en-US" sz="1200" b="0" i="0" u="none" strike="noStrike" kern="1200" dirty="0" smtClean="0">
                <a:solidFill>
                  <a:schemeClr val="tx1"/>
                </a:solidFill>
                <a:effectLst/>
                <a:latin typeface="+mn-lt"/>
                <a:ea typeface="+mn-ea"/>
                <a:cs typeface="+mn-cs"/>
                <a:hlinkClick r:id="rId9" tooltip="Delft University"/>
              </a:rPr>
              <a:t>Delft University</a:t>
            </a:r>
            <a:r>
              <a:rPr lang="en-US" sz="1200" b="0" i="0" kern="1200" dirty="0" smtClean="0">
                <a:solidFill>
                  <a:schemeClr val="tx1"/>
                </a:solidFill>
                <a:effectLst/>
                <a:latin typeface="+mn-lt"/>
                <a:ea typeface="+mn-ea"/>
                <a:cs typeface="+mn-cs"/>
              </a:rPr>
              <a:t> that compared </a:t>
            </a:r>
            <a:r>
              <a:rPr lang="en-US" sz="1200" b="0" i="0" u="none" strike="noStrike" kern="1200" dirty="0" smtClean="0">
                <a:solidFill>
                  <a:schemeClr val="tx1"/>
                </a:solidFill>
                <a:effectLst/>
                <a:latin typeface="+mn-lt"/>
                <a:ea typeface="+mn-ea"/>
                <a:cs typeface="+mn-cs"/>
                <a:hlinkClick r:id="rId10" tooltip="CUDA"/>
              </a:rPr>
              <a:t>CUDA</a:t>
            </a:r>
            <a:r>
              <a:rPr lang="en-US" sz="1200" b="0" i="0" kern="1200" dirty="0" smtClean="0">
                <a:solidFill>
                  <a:schemeClr val="tx1"/>
                </a:solidFill>
                <a:effectLst/>
                <a:latin typeface="+mn-lt"/>
                <a:ea typeface="+mn-ea"/>
                <a:cs typeface="+mn-cs"/>
              </a:rPr>
              <a:t> programs and their straightforward translation into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C found CUDA to outperform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by at most 30% on the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implementation. The researchers noted that their comparison could be made fairer by applying manual optimizations to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programs, in which case there was "no reason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to obtain worse performance than CUDA". The performance differences could mostly be attributed to differences in the programming model (especially the memory model) and to NVIDIA's compiler optimizations for CUDA compared to those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study at D-Wave Systems Inc. found that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kernel’s performance is between about 13% and 63% slower, and the end-to-end time is between about 16% and 67% slower" than CUDA's performance.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fact that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allows workloads to be shared by CPU and GPU, executing the same programs, means that programmers can exploit both by dividing work among the devices.</a:t>
            </a:r>
            <a:r>
              <a:rPr lang="en-US" sz="1200" b="0" i="0" u="none" strike="noStrike" kern="1200" baseline="30000" dirty="0" smtClean="0">
                <a:solidFill>
                  <a:schemeClr val="tx1"/>
                </a:solidFill>
                <a:effectLst/>
                <a:latin typeface="+mn-lt"/>
                <a:ea typeface="+mn-ea"/>
                <a:cs typeface="+mn-cs"/>
                <a:hlinkClick r:id="rId11"/>
              </a:rPr>
              <a:t>[93]</a:t>
            </a:r>
            <a:r>
              <a:rPr lang="en-US" sz="1200" b="0" i="0" kern="1200" dirty="0" smtClean="0">
                <a:solidFill>
                  <a:schemeClr val="tx1"/>
                </a:solidFill>
                <a:effectLst/>
                <a:latin typeface="+mn-lt"/>
                <a:ea typeface="+mn-ea"/>
                <a:cs typeface="+mn-cs"/>
              </a:rPr>
              <a:t> This leads to the problem of deciding how to partition the work, because the relative speeds of operations differ among the devices. </a:t>
            </a:r>
            <a:r>
              <a:rPr lang="en-US" sz="1200" b="0" i="0" u="none" strike="noStrike" kern="1200" dirty="0" smtClean="0">
                <a:solidFill>
                  <a:schemeClr val="tx1"/>
                </a:solidFill>
                <a:effectLst/>
                <a:latin typeface="+mn-lt"/>
                <a:ea typeface="+mn-ea"/>
                <a:cs typeface="+mn-cs"/>
                <a:hlinkClick r:id="rId12" tooltip="Machine learning"/>
              </a:rPr>
              <a:t>Machine learning</a:t>
            </a:r>
            <a:r>
              <a:rPr lang="en-US" sz="1200" b="0" i="0" kern="1200" dirty="0" smtClean="0">
                <a:solidFill>
                  <a:schemeClr val="tx1"/>
                </a:solidFill>
                <a:effectLst/>
                <a:latin typeface="+mn-lt"/>
                <a:ea typeface="+mn-ea"/>
                <a:cs typeface="+mn-cs"/>
              </a:rPr>
              <a:t> has been suggested to solve this problem: </a:t>
            </a:r>
            <a:r>
              <a:rPr lang="en-US" sz="1200" b="0" i="0" kern="1200" dirty="0" err="1" smtClean="0">
                <a:solidFill>
                  <a:schemeClr val="tx1"/>
                </a:solidFill>
                <a:effectLst/>
                <a:latin typeface="+mn-lt"/>
                <a:ea typeface="+mn-ea"/>
                <a:cs typeface="+mn-cs"/>
              </a:rPr>
              <a:t>Grewe</a:t>
            </a:r>
            <a:r>
              <a:rPr lang="en-US" sz="1200" b="0" i="0" kern="1200" dirty="0" smtClean="0">
                <a:solidFill>
                  <a:schemeClr val="tx1"/>
                </a:solidFill>
                <a:effectLst/>
                <a:latin typeface="+mn-lt"/>
                <a:ea typeface="+mn-ea"/>
                <a:cs typeface="+mn-cs"/>
              </a:rPr>
              <a:t> and O'Boyle describe a system of </a:t>
            </a:r>
            <a:r>
              <a:rPr lang="en-US" sz="1200" b="0" i="0" u="none" strike="noStrike" kern="1200" dirty="0" smtClean="0">
                <a:solidFill>
                  <a:schemeClr val="tx1"/>
                </a:solidFill>
                <a:effectLst/>
                <a:latin typeface="+mn-lt"/>
                <a:ea typeface="+mn-ea"/>
                <a:cs typeface="+mn-cs"/>
                <a:hlinkClick r:id="rId13" tooltip="Support vector machine"/>
              </a:rPr>
              <a:t>support vector machines</a:t>
            </a:r>
            <a:r>
              <a:rPr lang="en-US" sz="1200" b="0" i="0" kern="1200" dirty="0" smtClean="0">
                <a:solidFill>
                  <a:schemeClr val="tx1"/>
                </a:solidFill>
                <a:effectLst/>
                <a:latin typeface="+mn-lt"/>
                <a:ea typeface="+mn-ea"/>
                <a:cs typeface="+mn-cs"/>
              </a:rPr>
              <a:t> trained on compile-time features of program that can decide the device partitioning problem statically, without actually running the programs to measure their performance.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vendors provide extended functionality over the standard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specification via the means of extensions. These are still specified by </a:t>
            </a:r>
            <a:r>
              <a:rPr lang="en-US" sz="1200" b="0" i="0" kern="1200" dirty="0" err="1" smtClean="0">
                <a:solidFill>
                  <a:schemeClr val="tx1"/>
                </a:solidFill>
                <a:effectLst/>
                <a:latin typeface="+mn-lt"/>
                <a:ea typeface="+mn-ea"/>
                <a:cs typeface="+mn-cs"/>
              </a:rPr>
              <a:t>Khronos</a:t>
            </a:r>
            <a:r>
              <a:rPr lang="en-US" sz="1200" b="0" i="0" kern="1200" dirty="0" smtClean="0">
                <a:solidFill>
                  <a:schemeClr val="tx1"/>
                </a:solidFill>
                <a:effectLst/>
                <a:latin typeface="+mn-lt"/>
                <a:ea typeface="+mn-ea"/>
                <a:cs typeface="+mn-cs"/>
              </a:rPr>
              <a:t> but provided by vendors within their SDKs. They often contain features that are to be implemented in the future – for example device fission functionality was originally an extension but is now provided as part of the 1.2 specification.</a:t>
            </a:r>
          </a:p>
          <a:p>
            <a:r>
              <a:rPr lang="en-US" sz="1200" b="0" i="0" kern="1200" dirty="0" smtClean="0">
                <a:solidFill>
                  <a:schemeClr val="tx1"/>
                </a:solidFill>
                <a:effectLst/>
                <a:latin typeface="+mn-lt"/>
                <a:ea typeface="+mn-ea"/>
                <a:cs typeface="+mn-cs"/>
              </a:rPr>
              <a:t>Extensions provided in the 1.2 specification include: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Writing to 3D image memory objects</a:t>
            </a:r>
          </a:p>
          <a:p>
            <a:r>
              <a:rPr lang="en-US" sz="1200" b="0" i="0" u="none" strike="noStrike" kern="1200" dirty="0" smtClean="0">
                <a:solidFill>
                  <a:schemeClr val="tx1"/>
                </a:solidFill>
                <a:effectLst/>
                <a:latin typeface="+mn-lt"/>
                <a:ea typeface="+mn-ea"/>
                <a:cs typeface="+mn-cs"/>
                <a:hlinkClick r:id="rId14" tooltip="Half-precision floating-point format"/>
              </a:rPr>
              <a:t>Half-precision floating-point format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Sharing memory objects with OpenGL</a:t>
            </a:r>
          </a:p>
          <a:p>
            <a:r>
              <a:rPr lang="en-US" sz="1200" b="0" i="0" kern="1200" dirty="0" smtClean="0">
                <a:solidFill>
                  <a:schemeClr val="tx1"/>
                </a:solidFill>
                <a:effectLst/>
                <a:latin typeface="+mn-lt"/>
                <a:ea typeface="+mn-ea"/>
                <a:cs typeface="+mn-cs"/>
              </a:rPr>
              <a:t>Creating event objects from GL sync objects</a:t>
            </a:r>
          </a:p>
          <a:p>
            <a:r>
              <a:rPr lang="en-US" sz="1200" b="0" i="0" kern="1200" dirty="0" smtClean="0">
                <a:solidFill>
                  <a:schemeClr val="tx1"/>
                </a:solidFill>
                <a:effectLst/>
                <a:latin typeface="+mn-lt"/>
                <a:ea typeface="+mn-ea"/>
                <a:cs typeface="+mn-cs"/>
              </a:rPr>
              <a:t>Sharing memory objects with Direct3D 10</a:t>
            </a:r>
          </a:p>
          <a:p>
            <a:r>
              <a:rPr lang="en-US" sz="1200" b="0" i="0" kern="1200" dirty="0" smtClean="0">
                <a:solidFill>
                  <a:schemeClr val="tx1"/>
                </a:solidFill>
                <a:effectLst/>
                <a:latin typeface="+mn-lt"/>
                <a:ea typeface="+mn-ea"/>
                <a:cs typeface="+mn-cs"/>
              </a:rPr>
              <a:t>DX9 media Surface Sharing</a:t>
            </a:r>
          </a:p>
          <a:p>
            <a:r>
              <a:rPr lang="en-US" sz="1200" b="0" i="0" kern="1200" dirty="0" smtClean="0">
                <a:solidFill>
                  <a:schemeClr val="tx1"/>
                </a:solidFill>
                <a:effectLst/>
                <a:latin typeface="+mn-lt"/>
                <a:ea typeface="+mn-ea"/>
                <a:cs typeface="+mn-cs"/>
              </a:rPr>
              <a:t>Sharing Memory Objects with Direct3D 11</a:t>
            </a:r>
          </a:p>
          <a:p>
            <a:endParaRPr lang="en-US" dirty="0" smtClean="0"/>
          </a:p>
          <a:p>
            <a:r>
              <a:rPr lang="en-US" sz="1200" b="0" i="0" kern="1200" dirty="0" smtClean="0">
                <a:solidFill>
                  <a:schemeClr val="tx1"/>
                </a:solidFill>
                <a:effectLst/>
                <a:latin typeface="+mn-lt"/>
                <a:ea typeface="+mn-ea"/>
                <a:cs typeface="+mn-cs"/>
              </a:rPr>
              <a:t>Device fission – introduced fully into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standard with version 1.2 – allows individual command queues to be used for specific areas of a device. For example, within the Intel SDK, a command queue can be created that maps directly to an individual core. AMD also provides functionality for device fission, also originally as an extension. Device fission can be used where the availability of compute is required reliably, such as in a latency sensitive environment. Fission effectively reserves areas of the device for computation.</a:t>
            </a:r>
          </a:p>
        </p:txBody>
      </p:sp>
      <p:sp>
        <p:nvSpPr>
          <p:cNvPr id="4" name="Slide Number Placeholder 3"/>
          <p:cNvSpPr>
            <a:spLocks noGrp="1"/>
          </p:cNvSpPr>
          <p:nvPr>
            <p:ph type="sldNum" sz="quarter" idx="10"/>
          </p:nvPr>
        </p:nvSpPr>
        <p:spPr/>
        <p:txBody>
          <a:bodyPr/>
          <a:lstStyle/>
          <a:p>
            <a:fld id="{FA02612A-79C8-6548-9E13-0D7B51950A83}" type="slidenum">
              <a:rPr lang="en-US" smtClean="0"/>
              <a:t>3</a:t>
            </a:fld>
            <a:endParaRPr lang="en-US"/>
          </a:p>
        </p:txBody>
      </p:sp>
    </p:spTree>
    <p:extLst>
      <p:ext uri="{BB962C8B-B14F-4D97-AF65-F5344CB8AC3E}">
        <p14:creationId xmlns:p14="http://schemas.microsoft.com/office/powerpoint/2010/main" val="29802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look at</a:t>
            </a:r>
            <a:r>
              <a:rPr lang="en-US" baseline="0" dirty="0" smtClean="0"/>
              <a:t> a simple example, a histogram of a picture.</a:t>
            </a:r>
          </a:p>
          <a:p>
            <a:endParaRPr lang="en-US" baseline="0" dirty="0" smtClean="0"/>
          </a:p>
          <a:p>
            <a:r>
              <a:rPr lang="en-US" sz="1200" b="0" i="0" kern="1200" dirty="0" smtClean="0">
                <a:solidFill>
                  <a:schemeClr val="tx1"/>
                </a:solidFill>
                <a:effectLst/>
                <a:latin typeface="+mn-lt"/>
                <a:ea typeface="+mn-ea"/>
                <a:cs typeface="+mn-cs"/>
              </a:rPr>
              <a:t>An </a:t>
            </a:r>
            <a:r>
              <a:rPr lang="en-US" sz="1200" b="1" i="0" kern="1200" dirty="0" smtClean="0">
                <a:solidFill>
                  <a:schemeClr val="tx1"/>
                </a:solidFill>
                <a:effectLst/>
                <a:latin typeface="+mn-lt"/>
                <a:ea typeface="+mn-ea"/>
                <a:cs typeface="+mn-cs"/>
              </a:rPr>
              <a:t>image histogram</a:t>
            </a:r>
            <a:r>
              <a:rPr lang="en-US" sz="1200" b="0" i="0" kern="1200" dirty="0" smtClean="0">
                <a:solidFill>
                  <a:schemeClr val="tx1"/>
                </a:solidFill>
                <a:effectLst/>
                <a:latin typeface="+mn-lt"/>
                <a:ea typeface="+mn-ea"/>
                <a:cs typeface="+mn-cs"/>
              </a:rPr>
              <a:t> is a type of </a:t>
            </a:r>
            <a:r>
              <a:rPr lang="en-US" sz="1200" b="0" i="0" u="none" strike="noStrike" kern="1200" dirty="0" smtClean="0">
                <a:solidFill>
                  <a:schemeClr val="tx1"/>
                </a:solidFill>
                <a:effectLst/>
                <a:latin typeface="+mn-lt"/>
                <a:ea typeface="+mn-ea"/>
                <a:cs typeface="+mn-cs"/>
                <a:hlinkClick r:id="rId3" tooltip="Histogram"/>
              </a:rPr>
              <a:t>histogram</a:t>
            </a:r>
            <a:r>
              <a:rPr lang="en-US" sz="1200" b="0" i="0" kern="1200" dirty="0" smtClean="0">
                <a:solidFill>
                  <a:schemeClr val="tx1"/>
                </a:solidFill>
                <a:effectLst/>
                <a:latin typeface="+mn-lt"/>
                <a:ea typeface="+mn-ea"/>
                <a:cs typeface="+mn-cs"/>
              </a:rPr>
              <a:t> that acts as a </a:t>
            </a:r>
            <a:r>
              <a:rPr lang="en-US" sz="1200" b="0" i="0" u="none" strike="noStrike" kern="1200" dirty="0" smtClean="0">
                <a:solidFill>
                  <a:schemeClr val="tx1"/>
                </a:solidFill>
                <a:effectLst/>
                <a:latin typeface="+mn-lt"/>
                <a:ea typeface="+mn-ea"/>
                <a:cs typeface="+mn-cs"/>
                <a:hlinkClick r:id="rId4" tooltip="Graphical representation"/>
              </a:rPr>
              <a:t>graphical representation</a:t>
            </a:r>
            <a:r>
              <a:rPr lang="en-US" sz="1200" b="0" i="0" kern="1200" dirty="0" smtClean="0">
                <a:solidFill>
                  <a:schemeClr val="tx1"/>
                </a:solidFill>
                <a:effectLst/>
                <a:latin typeface="+mn-lt"/>
                <a:ea typeface="+mn-ea"/>
                <a:cs typeface="+mn-cs"/>
              </a:rPr>
              <a:t> of the </a:t>
            </a:r>
            <a:r>
              <a:rPr lang="en-US" sz="1200" b="0" i="0" u="none" strike="noStrike" kern="1200" dirty="0" smtClean="0">
                <a:solidFill>
                  <a:schemeClr val="tx1"/>
                </a:solidFill>
                <a:effectLst/>
                <a:latin typeface="+mn-lt"/>
                <a:ea typeface="+mn-ea"/>
                <a:cs typeface="+mn-cs"/>
                <a:hlinkClick r:id="rId5" tooltip="Lightness (color)"/>
              </a:rPr>
              <a:t>tonal</a:t>
            </a:r>
            <a:r>
              <a:rPr lang="en-US" sz="1200" b="0" i="0" kern="1200" dirty="0" smtClean="0">
                <a:solidFill>
                  <a:schemeClr val="tx1"/>
                </a:solidFill>
                <a:effectLst/>
                <a:latin typeface="+mn-lt"/>
                <a:ea typeface="+mn-ea"/>
                <a:cs typeface="+mn-cs"/>
              </a:rPr>
              <a:t> distribution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It plots the number of </a:t>
            </a:r>
            <a:r>
              <a:rPr lang="en-US" sz="1200" b="0" i="0" u="none" strike="noStrike" kern="1200" dirty="0" smtClean="0">
                <a:solidFill>
                  <a:schemeClr val="tx1"/>
                </a:solidFill>
                <a:effectLst/>
                <a:latin typeface="+mn-lt"/>
                <a:ea typeface="+mn-ea"/>
                <a:cs typeface="+mn-cs"/>
                <a:hlinkClick r:id="rId7" tooltip="Pixels"/>
              </a:rPr>
              <a:t>pixels</a:t>
            </a:r>
            <a:r>
              <a:rPr lang="en-US" sz="1200" b="0" i="0" kern="1200" dirty="0" smtClean="0">
                <a:solidFill>
                  <a:schemeClr val="tx1"/>
                </a:solidFill>
                <a:effectLst/>
                <a:latin typeface="+mn-lt"/>
                <a:ea typeface="+mn-ea"/>
                <a:cs typeface="+mn-cs"/>
              </a:rPr>
              <a:t> for each tonal value. By looking at the histogram for a specific image a viewer will be able to judge the entire tonal distribution at a glance.</a:t>
            </a:r>
          </a:p>
          <a:p>
            <a:r>
              <a:rPr lang="en-US" sz="1200" b="0" i="0" kern="1200" dirty="0" smtClean="0">
                <a:solidFill>
                  <a:schemeClr val="tx1"/>
                </a:solidFill>
                <a:effectLst/>
                <a:latin typeface="+mn-lt"/>
                <a:ea typeface="+mn-ea"/>
                <a:cs typeface="+mn-cs"/>
              </a:rPr>
              <a:t>Image histograms are present on many modern </a:t>
            </a:r>
            <a:r>
              <a:rPr lang="en-US" sz="1200" b="0" i="0" u="none" strike="noStrike" kern="1200" dirty="0" smtClean="0">
                <a:solidFill>
                  <a:schemeClr val="tx1"/>
                </a:solidFill>
                <a:effectLst/>
                <a:latin typeface="+mn-lt"/>
                <a:ea typeface="+mn-ea"/>
                <a:cs typeface="+mn-cs"/>
                <a:hlinkClick r:id="rId8" tooltip="Digital cameras"/>
              </a:rPr>
              <a:t>digital cameras</a:t>
            </a:r>
            <a:r>
              <a:rPr lang="en-US" sz="1200" b="0" i="0" kern="1200" dirty="0" smtClean="0">
                <a:solidFill>
                  <a:schemeClr val="tx1"/>
                </a:solidFill>
                <a:effectLst/>
                <a:latin typeface="+mn-lt"/>
                <a:ea typeface="+mn-ea"/>
                <a:cs typeface="+mn-cs"/>
              </a:rPr>
              <a:t>. Photographers can use them as an aid to show the distribution of tones captured, and whether image detail has been lost to blown-out highlights or blacked-out shadows. This is less useful when using a </a:t>
            </a:r>
            <a:r>
              <a:rPr lang="en-US" sz="1200" b="0" i="0" u="none" strike="noStrike" kern="1200" dirty="0" smtClean="0">
                <a:solidFill>
                  <a:schemeClr val="tx1"/>
                </a:solidFill>
                <a:effectLst/>
                <a:latin typeface="+mn-lt"/>
                <a:ea typeface="+mn-ea"/>
                <a:cs typeface="+mn-cs"/>
                <a:hlinkClick r:id="rId9" tooltip="Raw image format"/>
              </a:rPr>
              <a:t>raw image format</a:t>
            </a:r>
            <a:r>
              <a:rPr lang="en-US" sz="1200" b="0" i="0" kern="1200" dirty="0" smtClean="0">
                <a:solidFill>
                  <a:schemeClr val="tx1"/>
                </a:solidFill>
                <a:effectLst/>
                <a:latin typeface="+mn-lt"/>
                <a:ea typeface="+mn-ea"/>
                <a:cs typeface="+mn-cs"/>
              </a:rPr>
              <a:t>, as the </a:t>
            </a:r>
            <a:r>
              <a:rPr lang="en-US" sz="1200" b="0" i="0" u="none" strike="noStrike" kern="1200" dirty="0" smtClean="0">
                <a:solidFill>
                  <a:schemeClr val="tx1"/>
                </a:solidFill>
                <a:effectLst/>
                <a:latin typeface="+mn-lt"/>
                <a:ea typeface="+mn-ea"/>
                <a:cs typeface="+mn-cs"/>
                <a:hlinkClick r:id="rId10" tooltip="Dynamic range"/>
              </a:rPr>
              <a:t>dynamic range</a:t>
            </a:r>
            <a:r>
              <a:rPr lang="en-US" sz="1200" b="0" i="0" kern="1200" dirty="0" smtClean="0">
                <a:solidFill>
                  <a:schemeClr val="tx1"/>
                </a:solidFill>
                <a:effectLst/>
                <a:latin typeface="+mn-lt"/>
                <a:ea typeface="+mn-ea"/>
                <a:cs typeface="+mn-cs"/>
              </a:rPr>
              <a:t> of the displayed image may only be an approximation to that in the raw file.</a:t>
            </a:r>
          </a:p>
          <a:p>
            <a:endParaRPr lang="en-US" dirty="0" smtClean="0"/>
          </a:p>
          <a:p>
            <a:r>
              <a:rPr lang="en-US" sz="1200" b="0" i="0" kern="1200" dirty="0" smtClean="0">
                <a:solidFill>
                  <a:schemeClr val="tx1"/>
                </a:solidFill>
                <a:effectLst/>
                <a:latin typeface="+mn-lt"/>
                <a:ea typeface="+mn-ea"/>
                <a:cs typeface="+mn-cs"/>
              </a:rPr>
              <a:t>In the field of </a:t>
            </a:r>
            <a:r>
              <a:rPr lang="en-US" sz="1200" b="0" i="0" u="none" strike="noStrike" kern="1200" dirty="0" smtClean="0">
                <a:solidFill>
                  <a:schemeClr val="tx1"/>
                </a:solidFill>
                <a:effectLst/>
                <a:latin typeface="+mn-lt"/>
                <a:ea typeface="+mn-ea"/>
                <a:cs typeface="+mn-cs"/>
                <a:hlinkClick r:id="rId11" tooltip="Computer vision"/>
              </a:rPr>
              <a:t>computer vision</a:t>
            </a:r>
            <a:r>
              <a:rPr lang="en-US" sz="1200" b="0" i="0" kern="1200" dirty="0" smtClean="0">
                <a:solidFill>
                  <a:schemeClr val="tx1"/>
                </a:solidFill>
                <a:effectLst/>
                <a:latin typeface="+mn-lt"/>
                <a:ea typeface="+mn-ea"/>
                <a:cs typeface="+mn-cs"/>
              </a:rPr>
              <a:t>, image histograms can be useful tools for </a:t>
            </a:r>
            <a:r>
              <a:rPr lang="en-US" sz="1200" b="0" i="0" u="none" strike="noStrike" kern="1200" dirty="0" smtClean="0">
                <a:solidFill>
                  <a:schemeClr val="tx1"/>
                </a:solidFill>
                <a:effectLst/>
                <a:latin typeface="+mn-lt"/>
                <a:ea typeface="+mn-ea"/>
                <a:cs typeface="+mn-cs"/>
                <a:hlinkClick r:id="rId12" tooltip="Thresholding (image processing)"/>
              </a:rPr>
              <a:t>thresholding</a:t>
            </a:r>
            <a:r>
              <a:rPr lang="en-US" sz="1200" b="0" i="0" kern="1200" dirty="0" smtClean="0">
                <a:solidFill>
                  <a:schemeClr val="tx1"/>
                </a:solidFill>
                <a:effectLst/>
                <a:latin typeface="+mn-lt"/>
                <a:ea typeface="+mn-ea"/>
                <a:cs typeface="+mn-cs"/>
              </a:rPr>
              <a:t>. Because the information contained in the graph is a representation of pixel distribution as a function of tonal variation, image histograms can be analyzed for peaks and/or valleys. This threshold value can then be used for </a:t>
            </a:r>
            <a:r>
              <a:rPr lang="en-US" sz="1200" b="0" i="0" u="none" strike="noStrike" kern="1200" dirty="0" smtClean="0">
                <a:solidFill>
                  <a:schemeClr val="tx1"/>
                </a:solidFill>
                <a:effectLst/>
                <a:latin typeface="+mn-lt"/>
                <a:ea typeface="+mn-ea"/>
                <a:cs typeface="+mn-cs"/>
                <a:hlinkClick r:id="rId13" tooltip="Edge detection"/>
              </a:rPr>
              <a:t>edge detection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4" tooltip="Image segmentation"/>
              </a:rPr>
              <a:t>image segmentation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5" tooltip="Co-occurrence matrix"/>
              </a:rPr>
              <a:t>co-occurrence matrices</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30</a:t>
            </a:fld>
            <a:endParaRPr lang="en-US"/>
          </a:p>
        </p:txBody>
      </p:sp>
    </p:spTree>
    <p:extLst>
      <p:ext uri="{BB962C8B-B14F-4D97-AF65-F5344CB8AC3E}">
        <p14:creationId xmlns:p14="http://schemas.microsoft.com/office/powerpoint/2010/main" val="431820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Horizontal axis"/>
              </a:rPr>
              <a:t>horizontal axis</a:t>
            </a:r>
            <a:r>
              <a:rPr lang="en-US" sz="1200" b="0" i="0" kern="1200" dirty="0" smtClean="0">
                <a:solidFill>
                  <a:schemeClr val="tx1"/>
                </a:solidFill>
                <a:effectLst/>
                <a:latin typeface="+mn-lt"/>
                <a:ea typeface="+mn-ea"/>
                <a:cs typeface="+mn-cs"/>
              </a:rPr>
              <a:t> of the </a:t>
            </a:r>
            <a:r>
              <a:rPr lang="en-US" sz="1200" b="0" i="0" u="none" strike="noStrike" kern="1200" dirty="0" smtClean="0">
                <a:solidFill>
                  <a:schemeClr val="tx1"/>
                </a:solidFill>
                <a:effectLst/>
                <a:latin typeface="+mn-lt"/>
                <a:ea typeface="+mn-ea"/>
                <a:cs typeface="+mn-cs"/>
                <a:hlinkClick r:id="rId4" tooltip="Graphics"/>
              </a:rPr>
              <a:t>graph</a:t>
            </a:r>
            <a:r>
              <a:rPr lang="en-US" sz="1200" b="0" i="0" kern="1200" dirty="0" smtClean="0">
                <a:solidFill>
                  <a:schemeClr val="tx1"/>
                </a:solidFill>
                <a:effectLst/>
                <a:latin typeface="+mn-lt"/>
                <a:ea typeface="+mn-ea"/>
                <a:cs typeface="+mn-cs"/>
              </a:rPr>
              <a:t> represents the tonal variations, while the </a:t>
            </a:r>
            <a:r>
              <a:rPr lang="en-US" sz="1200" b="0" i="0" u="none" strike="noStrike" kern="1200" dirty="0" smtClean="0">
                <a:solidFill>
                  <a:schemeClr val="tx1"/>
                </a:solidFill>
                <a:effectLst/>
                <a:latin typeface="+mn-lt"/>
                <a:ea typeface="+mn-ea"/>
                <a:cs typeface="+mn-cs"/>
                <a:hlinkClick r:id="rId5" tooltip="Vertical axis"/>
              </a:rPr>
              <a:t>vertical axis</a:t>
            </a:r>
            <a:r>
              <a:rPr lang="en-US" sz="1200" b="0" i="0" kern="1200" dirty="0" smtClean="0">
                <a:solidFill>
                  <a:schemeClr val="tx1"/>
                </a:solidFill>
                <a:effectLst/>
                <a:latin typeface="+mn-lt"/>
                <a:ea typeface="+mn-ea"/>
                <a:cs typeface="+mn-cs"/>
              </a:rPr>
              <a:t> represents the number of pixels in that particular tone.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left side of the horizontal axis represents the black and dark areas, the middle represents medium grey and the right hand side represents light and pure white areas. The vertical axis represents the size of the area that is captured in each one of these zones. Thus, the histogram for a very dark image will have the majority of its data points on the left side and center of the graph. Conversely, the histogram for a very bright image with few dark areas and/or shadows will have most of its data points on the right side and center of the graph.</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31</a:t>
            </a:fld>
            <a:endParaRPr lang="en-US"/>
          </a:p>
        </p:txBody>
      </p:sp>
    </p:spTree>
    <p:extLst>
      <p:ext uri="{BB962C8B-B14F-4D97-AF65-F5344CB8AC3E}">
        <p14:creationId xmlns:p14="http://schemas.microsoft.com/office/powerpoint/2010/main" val="187925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Histograms are an important data representation with many applications in computer vision, data analytics and medical imaging</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32</a:t>
            </a:fld>
            <a:endParaRPr lang="en-US"/>
          </a:p>
        </p:txBody>
      </p:sp>
    </p:spTree>
    <p:extLst>
      <p:ext uri="{BB962C8B-B14F-4D97-AF65-F5344CB8AC3E}">
        <p14:creationId xmlns:p14="http://schemas.microsoft.com/office/powerpoint/2010/main" val="162445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modern</a:t>
            </a:r>
            <a:r>
              <a:rPr lang="en-US" baseline="0" dirty="0" smtClean="0"/>
              <a:t> CPUs with a </a:t>
            </a:r>
            <a:r>
              <a:rPr lang="en-US" baseline="0" smtClean="0"/>
              <a:t>number </a:t>
            </a:r>
            <a:r>
              <a:rPr lang="en-US" baseline="0" smtClean="0"/>
              <a:t>of </a:t>
            </a:r>
            <a:r>
              <a:rPr lang="en-US" baseline="0" dirty="0" smtClean="0"/>
              <a:t>cores processing large images can take time and is not very parallel in nature, if parallel at all.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33</a:t>
            </a:fld>
            <a:endParaRPr lang="en-US"/>
          </a:p>
        </p:txBody>
      </p:sp>
    </p:spTree>
    <p:extLst>
      <p:ext uri="{BB962C8B-B14F-4D97-AF65-F5344CB8AC3E}">
        <p14:creationId xmlns:p14="http://schemas.microsoft.com/office/powerpoint/2010/main" val="217557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fact it can be quite slow compared to a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34</a:t>
            </a:fld>
            <a:endParaRPr lang="en-US"/>
          </a:p>
        </p:txBody>
      </p:sp>
    </p:spTree>
    <p:extLst>
      <p:ext uri="{BB962C8B-B14F-4D97-AF65-F5344CB8AC3E}">
        <p14:creationId xmlns:p14="http://schemas.microsoft.com/office/powerpoint/2010/main" val="599594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face of things this might seem fine, providing you are willing to wait.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35</a:t>
            </a:fld>
            <a:endParaRPr lang="en-US"/>
          </a:p>
        </p:txBody>
      </p:sp>
    </p:spTree>
    <p:extLst>
      <p:ext uri="{BB962C8B-B14F-4D97-AF65-F5344CB8AC3E}">
        <p14:creationId xmlns:p14="http://schemas.microsoft.com/office/powerpoint/2010/main" val="1112517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need to process the entire</a:t>
            </a:r>
            <a:r>
              <a:rPr lang="en-US" baseline="0" dirty="0" smtClean="0"/>
              <a:t> image in order to find an area of interest.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36</a:t>
            </a:fld>
            <a:endParaRPr lang="en-US"/>
          </a:p>
        </p:txBody>
      </p:sp>
    </p:spTree>
    <p:extLst>
      <p:ext uri="{BB962C8B-B14F-4D97-AF65-F5344CB8AC3E}">
        <p14:creationId xmlns:p14="http://schemas.microsoft.com/office/powerpoint/2010/main" val="886502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how we handle things, we may need</a:t>
            </a:r>
            <a:r>
              <a:rPr lang="en-US" baseline="0" dirty="0" smtClean="0"/>
              <a:t> to make tradeoffs between speed and processing overhead.</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37</a:t>
            </a:fld>
            <a:endParaRPr lang="en-US"/>
          </a:p>
        </p:txBody>
      </p:sp>
    </p:spTree>
    <p:extLst>
      <p:ext uri="{BB962C8B-B14F-4D97-AF65-F5344CB8AC3E}">
        <p14:creationId xmlns:p14="http://schemas.microsoft.com/office/powerpoint/2010/main" val="2048502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how do we handle multiple points with the same </a:t>
            </a:r>
            <a:r>
              <a:rPr lang="en-US" dirty="0" err="1" smtClean="0"/>
              <a:t>colour</a:t>
            </a:r>
            <a:r>
              <a:rPr lang="en-US" dirty="0" smtClean="0"/>
              <a:t>,</a:t>
            </a:r>
            <a:r>
              <a:rPr lang="en-US" baseline="0" dirty="0" smtClean="0"/>
              <a:t> or collisions.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38</a:t>
            </a:fld>
            <a:endParaRPr lang="en-US"/>
          </a:p>
        </p:txBody>
      </p:sp>
    </p:spTree>
    <p:extLst>
      <p:ext uri="{BB962C8B-B14F-4D97-AF65-F5344CB8AC3E}">
        <p14:creationId xmlns:p14="http://schemas.microsoft.com/office/powerpoint/2010/main" val="199974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a:t>
            </a:r>
            <a:r>
              <a:rPr lang="en-US" baseline="0" dirty="0" smtClean="0"/>
              <a:t> on the application, l</a:t>
            </a:r>
            <a:r>
              <a:rPr lang="en-US" dirty="0" smtClean="0"/>
              <a:t>ots</a:t>
            </a:r>
            <a:r>
              <a:rPr lang="en-US" baseline="0" dirty="0" smtClean="0"/>
              <a:t> of collisions can lead to overhead in image processing, or not give us the result we want, consuming additional resources, or wasting time. Especially when we are processing the entire picture each time, we need to load it into memory to process. We may only be interested in a particular pattern, but we need to process the entire picture. Some times this might be of benefit, for example compression. We can even discard values within a range like with </a:t>
            </a:r>
            <a:r>
              <a:rPr lang="en-US" baseline="0" dirty="0" err="1" smtClean="0"/>
              <a:t>lossy</a:t>
            </a:r>
            <a:r>
              <a:rPr lang="en-US" baseline="0" dirty="0" smtClean="0"/>
              <a:t> compression. </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39</a:t>
            </a:fld>
            <a:endParaRPr lang="en-US"/>
          </a:p>
        </p:txBody>
      </p:sp>
    </p:spTree>
    <p:extLst>
      <p:ext uri="{BB962C8B-B14F-4D97-AF65-F5344CB8AC3E}">
        <p14:creationId xmlns:p14="http://schemas.microsoft.com/office/powerpoint/2010/main" val="117808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dirty="0" smtClean="0"/>
              <a:t>Open, royalty-free standard for heterogeneous (and homogeneous) parallel computing</a:t>
            </a:r>
          </a:p>
          <a:p>
            <a:pPr lvl="1" eaLnBrk="1" hangingPunct="1">
              <a:buFontTx/>
              <a:buChar char="-"/>
              <a:defRPr/>
            </a:pPr>
            <a:r>
              <a:rPr lang="en-US" sz="2000" dirty="0" smtClean="0"/>
              <a:t>Unified programming model for all CPU, GPU, Cell, DSP, FPGA and other processors in a system</a:t>
            </a:r>
          </a:p>
          <a:p>
            <a:pPr lvl="1" eaLnBrk="1" hangingPunct="1">
              <a:buFontTx/>
              <a:buChar char="-"/>
              <a:defRPr/>
            </a:pPr>
            <a:r>
              <a:rPr lang="en-US" sz="2000" dirty="0" smtClean="0"/>
              <a:t>Requires vendors to provide open standards and/or drivers so devices can be used</a:t>
            </a:r>
          </a:p>
          <a:p>
            <a:pPr eaLnBrk="1" hangingPunct="1">
              <a:buFontTx/>
              <a:buChar char="-"/>
              <a:defRPr/>
            </a:pPr>
            <a:r>
              <a:rPr lang="en-US" sz="2000" dirty="0" smtClean="0"/>
              <a:t>Cross-vendor software portability to a wide range of silicon and systems</a:t>
            </a:r>
          </a:p>
          <a:p>
            <a:pPr lvl="1" eaLnBrk="1" hangingPunct="1">
              <a:buFontTx/>
              <a:buChar char="-"/>
              <a:defRPr/>
            </a:pPr>
            <a:r>
              <a:rPr lang="en-US" sz="2000" dirty="0" smtClean="0"/>
              <a:t>HPC servers, desktop systems and handheld devices covered in one specification</a:t>
            </a:r>
          </a:p>
          <a:p>
            <a:pPr eaLnBrk="1" hangingPunct="1">
              <a:buFontTx/>
              <a:buChar char="-"/>
              <a:defRPr/>
            </a:pPr>
            <a:r>
              <a:rPr lang="en-US" sz="2000" dirty="0" smtClean="0"/>
              <a:t>Any developer can freely use </a:t>
            </a:r>
            <a:r>
              <a:rPr lang="en-US" sz="2000" dirty="0" err="1" smtClean="0"/>
              <a:t>OpenCL</a:t>
            </a:r>
            <a:r>
              <a:rPr lang="en-US" sz="2000" dirty="0" smtClean="0"/>
              <a:t> with no royalties </a:t>
            </a:r>
            <a:endParaRPr lang="en-AU" sz="2000" b="0" dirty="0" smtClean="0">
              <a:cs typeface="+mn-cs"/>
            </a:endParaRPr>
          </a:p>
          <a:p>
            <a:endParaRPr lang="en-US" dirty="0" smtClean="0"/>
          </a:p>
          <a:p>
            <a:pPr eaLnBrk="1" hangingPunct="1">
              <a:buFontTx/>
              <a:buChar char="-"/>
              <a:defRPr/>
            </a:pPr>
            <a:r>
              <a:rPr lang="en-US" sz="2000" dirty="0" smtClean="0"/>
              <a:t>Support for a wide diversity of applications</a:t>
            </a:r>
          </a:p>
          <a:p>
            <a:pPr lvl="1" eaLnBrk="1" hangingPunct="1">
              <a:buFontTx/>
              <a:buChar char="-"/>
              <a:defRPr/>
            </a:pPr>
            <a:r>
              <a:rPr lang="en-US" sz="2000" dirty="0" smtClean="0"/>
              <a:t>From embedded and mobile software through consumer applications to HPC solutions</a:t>
            </a:r>
          </a:p>
          <a:p>
            <a:pPr lvl="1" eaLnBrk="1" hangingPunct="1">
              <a:buFontTx/>
              <a:buChar char="-"/>
              <a:defRPr/>
            </a:pPr>
            <a:r>
              <a:rPr lang="en-US" sz="2000" dirty="0" smtClean="0"/>
              <a:t>Not locked into one platform (can move from GPU to FPGA)</a:t>
            </a:r>
          </a:p>
          <a:p>
            <a:pPr eaLnBrk="1" hangingPunct="1">
              <a:buFontTx/>
              <a:buChar char="-"/>
              <a:defRPr/>
            </a:pPr>
            <a:r>
              <a:rPr lang="en-US" sz="2000" dirty="0" smtClean="0"/>
              <a:t>Create a foundation layer for a parallel computing ecosystem</a:t>
            </a:r>
          </a:p>
          <a:p>
            <a:pPr lvl="1" eaLnBrk="1" hangingPunct="1">
              <a:buFontTx/>
              <a:buChar char="-"/>
              <a:defRPr/>
            </a:pPr>
            <a:r>
              <a:rPr lang="en-US" sz="2000" dirty="0" smtClean="0"/>
              <a:t>Close-to-the-metal interface to support a rich diversity of middleware and applications </a:t>
            </a:r>
          </a:p>
          <a:p>
            <a:pPr eaLnBrk="1" hangingPunct="1">
              <a:buFontTx/>
              <a:buChar char="-"/>
              <a:defRPr/>
            </a:pPr>
            <a:r>
              <a:rPr lang="en-US" sz="2000" dirty="0" err="1" smtClean="0"/>
              <a:t>OpenCL</a:t>
            </a:r>
            <a:r>
              <a:rPr lang="en-US" sz="2000" dirty="0" smtClean="0"/>
              <a:t> implementations must pass conformance</a:t>
            </a:r>
            <a:br>
              <a:rPr lang="en-US" sz="2000" dirty="0" smtClean="0"/>
            </a:br>
            <a:r>
              <a:rPr lang="en-US" sz="2000" dirty="0" smtClean="0"/>
              <a:t>tests to use trademark (analogous to OpenGL)</a:t>
            </a:r>
          </a:p>
          <a:p>
            <a:pPr eaLnBrk="1" hangingPunct="1">
              <a:buFontTx/>
              <a:buChar char="-"/>
              <a:defRPr/>
            </a:pPr>
            <a:r>
              <a:rPr lang="en-US" sz="2000" dirty="0" smtClean="0"/>
              <a:t>Some performance hit due to cross platform </a:t>
            </a:r>
            <a:br>
              <a:rPr lang="en-US" sz="2000" dirty="0" smtClean="0"/>
            </a:br>
            <a:r>
              <a:rPr lang="en-US" sz="2000" dirty="0" smtClean="0"/>
              <a:t>compatibility </a:t>
            </a:r>
            <a:r>
              <a:rPr lang="en-US" dirty="0" smtClean="0"/>
              <a:t/>
            </a:r>
            <a:br>
              <a:rPr lang="en-US" dirty="0" smtClean="0"/>
            </a:br>
            <a:r>
              <a:rPr lang="en-US" sz="2000" dirty="0" smtClean="0"/>
              <a:t>Enable use of all computational resources in a system</a:t>
            </a:r>
          </a:p>
          <a:p>
            <a:pPr lvl="1" eaLnBrk="1" hangingPunct="1">
              <a:buFontTx/>
              <a:buChar char="-"/>
              <a:defRPr/>
            </a:pPr>
            <a:r>
              <a:rPr lang="en-US" sz="2000" dirty="0" smtClean="0"/>
              <a:t>Program GPUs, CPUs, Cell, DSP and other processors as peers </a:t>
            </a:r>
          </a:p>
          <a:p>
            <a:pPr lvl="1" eaLnBrk="1" hangingPunct="1">
              <a:buFontTx/>
              <a:buChar char="-"/>
              <a:defRPr/>
            </a:pPr>
            <a:r>
              <a:rPr lang="en-US" sz="2000" dirty="0" smtClean="0"/>
              <a:t>Support both data- and task- parallel compute models </a:t>
            </a:r>
          </a:p>
          <a:p>
            <a:pPr eaLnBrk="1" hangingPunct="1">
              <a:buFontTx/>
              <a:buChar char="-"/>
              <a:defRPr/>
            </a:pPr>
            <a:r>
              <a:rPr lang="en-US" sz="2000" dirty="0" smtClean="0"/>
              <a:t>Efficient C-based parallel programming model </a:t>
            </a:r>
          </a:p>
          <a:p>
            <a:pPr lvl="1" eaLnBrk="1" hangingPunct="1">
              <a:buFontTx/>
              <a:buChar char="-"/>
              <a:defRPr/>
            </a:pPr>
            <a:r>
              <a:rPr lang="en-US" sz="2000" dirty="0" smtClean="0"/>
              <a:t>Familiar language for rapid adoption</a:t>
            </a:r>
          </a:p>
          <a:p>
            <a:pPr lvl="1" eaLnBrk="1" hangingPunct="1">
              <a:buFontTx/>
              <a:buChar char="-"/>
              <a:defRPr/>
            </a:pPr>
            <a:r>
              <a:rPr lang="en-US" sz="2000" dirty="0" smtClean="0"/>
              <a:t>Other bindings now available (Java, Ruby, C++, </a:t>
            </a:r>
            <a:r>
              <a:rPr lang="en-US" sz="2000" dirty="0" err="1" smtClean="0"/>
              <a:t>etc</a:t>
            </a:r>
            <a:r>
              <a:rPr lang="en-US" sz="2000" dirty="0" smtClean="0"/>
              <a:t>) </a:t>
            </a:r>
          </a:p>
          <a:p>
            <a:pPr eaLnBrk="1" hangingPunct="1">
              <a:buFontTx/>
              <a:buChar char="-"/>
              <a:defRPr/>
            </a:pPr>
            <a:r>
              <a:rPr lang="en-US" sz="2000" dirty="0" smtClean="0"/>
              <a:t>Close integration with OpenGL and other 3D APIs </a:t>
            </a:r>
          </a:p>
          <a:p>
            <a:pPr lvl="1" eaLnBrk="1" hangingPunct="1">
              <a:buFontTx/>
              <a:buChar char="-"/>
              <a:defRPr/>
            </a:pPr>
            <a:r>
              <a:rPr lang="en-US" sz="2000" dirty="0" smtClean="0"/>
              <a:t>For advanced visualization application and innovation</a:t>
            </a:r>
          </a:p>
          <a:p>
            <a:pPr eaLnBrk="1" hangingPunct="1">
              <a:buFontTx/>
              <a:buChar char="-"/>
              <a:defRPr/>
            </a:pPr>
            <a:r>
              <a:rPr lang="en-US" sz="2000" dirty="0" smtClean="0"/>
              <a:t>Enable embedded and handheld devices </a:t>
            </a:r>
          </a:p>
          <a:p>
            <a:pPr lvl="1" eaLnBrk="1" hangingPunct="1">
              <a:buFontTx/>
              <a:buChar char="-"/>
              <a:defRPr/>
            </a:pPr>
            <a:r>
              <a:rPr lang="en-US" sz="2000" dirty="0" smtClean="0"/>
              <a:t>Through an embedded profile in the specification </a:t>
            </a:r>
          </a:p>
          <a:p>
            <a:pPr eaLnBrk="1" hangingPunct="1">
              <a:buFontTx/>
              <a:buChar char="-"/>
              <a:defRPr/>
            </a:pPr>
            <a:r>
              <a:rPr lang="en-US" sz="2000" dirty="0" smtClean="0"/>
              <a:t>Language Specification </a:t>
            </a:r>
          </a:p>
          <a:p>
            <a:pPr lvl="1" eaLnBrk="1" hangingPunct="1">
              <a:buFontTx/>
              <a:buChar char="-"/>
              <a:defRPr/>
            </a:pPr>
            <a:r>
              <a:rPr lang="en-US" sz="2000" dirty="0" smtClean="0"/>
              <a:t>C-based cross-platform programming interface </a:t>
            </a:r>
          </a:p>
          <a:p>
            <a:pPr lvl="1" eaLnBrk="1" hangingPunct="1">
              <a:buFontTx/>
              <a:buChar char="-"/>
              <a:defRPr/>
            </a:pPr>
            <a:r>
              <a:rPr lang="en-US" sz="2000" dirty="0" smtClean="0"/>
              <a:t>Subset of ISO C99 with language extensions - familiar to developers </a:t>
            </a:r>
          </a:p>
          <a:p>
            <a:pPr lvl="1" eaLnBrk="1" hangingPunct="1">
              <a:buFontTx/>
              <a:buChar char="-"/>
              <a:defRPr/>
            </a:pPr>
            <a:r>
              <a:rPr lang="en-US" sz="2000" dirty="0" smtClean="0"/>
              <a:t>Well-defined numerical accuracy - IEEE 754 rounding behavior with defined maximum error</a:t>
            </a:r>
          </a:p>
          <a:p>
            <a:pPr lvl="1" eaLnBrk="1" hangingPunct="1">
              <a:buFontTx/>
              <a:buChar char="-"/>
              <a:defRPr/>
            </a:pPr>
            <a:r>
              <a:rPr lang="en-US" sz="2000" dirty="0" smtClean="0"/>
              <a:t>Double precision optional</a:t>
            </a:r>
          </a:p>
          <a:p>
            <a:pPr lvl="1" eaLnBrk="1" hangingPunct="1">
              <a:buFontTx/>
              <a:buChar char="-"/>
              <a:defRPr/>
            </a:pPr>
            <a:r>
              <a:rPr lang="en-US" sz="2000" dirty="0" smtClean="0"/>
              <a:t>Online or offline compilation and build of </a:t>
            </a:r>
            <a:br>
              <a:rPr lang="en-US" sz="2000" dirty="0" smtClean="0"/>
            </a:br>
            <a:r>
              <a:rPr lang="en-US" sz="2000" dirty="0" smtClean="0"/>
              <a:t>compute kernel </a:t>
            </a:r>
            <a:r>
              <a:rPr lang="en-US" sz="2000" dirty="0" err="1" smtClean="0"/>
              <a:t>executables</a:t>
            </a:r>
            <a:endParaRPr lang="en-US" sz="2000" dirty="0" smtClean="0"/>
          </a:p>
          <a:p>
            <a:pPr lvl="1" eaLnBrk="1" hangingPunct="1">
              <a:buFontTx/>
              <a:buChar char="-"/>
              <a:defRPr/>
            </a:pPr>
            <a:r>
              <a:rPr lang="en-US" sz="2000" dirty="0" smtClean="0"/>
              <a:t>Includes a rich set of built-in functions </a:t>
            </a:r>
            <a:endParaRPr lang="en-AU" sz="2000" dirty="0" smtClean="0">
              <a:cs typeface="+mn-cs"/>
            </a:endParaRPr>
          </a:p>
          <a:p>
            <a:pPr eaLnBrk="1" hangingPunct="1">
              <a:buFontTx/>
              <a:buChar char="-"/>
              <a:defRPr/>
            </a:pPr>
            <a:r>
              <a:rPr lang="en-US" sz="2000" dirty="0" err="1" smtClean="0"/>
              <a:t>OpenCL</a:t>
            </a:r>
            <a:r>
              <a:rPr lang="en-US" sz="2000" dirty="0" smtClean="0"/>
              <a:t> 1.0:</a:t>
            </a:r>
          </a:p>
          <a:p>
            <a:pPr lvl="1" eaLnBrk="1" hangingPunct="1">
              <a:buFontTx/>
              <a:buChar char="-"/>
              <a:defRPr/>
            </a:pPr>
            <a:r>
              <a:rPr lang="en-US" sz="1800" dirty="0" smtClean="0"/>
              <a:t>Initially developed by Apple</a:t>
            </a:r>
          </a:p>
          <a:p>
            <a:pPr lvl="1" eaLnBrk="1" hangingPunct="1">
              <a:buFontTx/>
              <a:buChar char="-"/>
              <a:defRPr/>
            </a:pPr>
            <a:r>
              <a:rPr lang="en-US" sz="1800" dirty="0" smtClean="0"/>
              <a:t>Refined into a proposal in collaboration with AMD, IBM, Intel and </a:t>
            </a:r>
            <a:r>
              <a:rPr lang="en-US" sz="1800" dirty="0" err="1" smtClean="0"/>
              <a:t>Nvidia</a:t>
            </a:r>
            <a:r>
              <a:rPr lang="en-US" sz="1800" dirty="0" smtClean="0"/>
              <a:t> and presented to </a:t>
            </a:r>
            <a:r>
              <a:rPr lang="en-US" sz="1800" dirty="0" err="1" smtClean="0"/>
              <a:t>Khronos</a:t>
            </a:r>
            <a:r>
              <a:rPr lang="en-US" sz="1800" dirty="0" smtClean="0"/>
              <a:t> Group</a:t>
            </a:r>
          </a:p>
          <a:p>
            <a:pPr eaLnBrk="1" hangingPunct="1">
              <a:buFontTx/>
              <a:buChar char="-"/>
              <a:defRPr/>
            </a:pPr>
            <a:r>
              <a:rPr lang="en-US" sz="2000" dirty="0" err="1" smtClean="0"/>
              <a:t>OpenCL</a:t>
            </a:r>
            <a:r>
              <a:rPr lang="en-US" sz="2000" dirty="0" smtClean="0"/>
              <a:t> 1.1:</a:t>
            </a:r>
          </a:p>
          <a:p>
            <a:pPr lvl="1" eaLnBrk="1" hangingPunct="1">
              <a:buFontTx/>
              <a:buChar char="-"/>
              <a:defRPr/>
            </a:pPr>
            <a:r>
              <a:rPr lang="en-US" sz="1800" dirty="0" smtClean="0"/>
              <a:t>Ratified by </a:t>
            </a:r>
            <a:r>
              <a:rPr lang="en-US" sz="1800" dirty="0" err="1" smtClean="0"/>
              <a:t>Khronos</a:t>
            </a:r>
            <a:r>
              <a:rPr lang="en-US" sz="1800" dirty="0" smtClean="0"/>
              <a:t> Group</a:t>
            </a:r>
          </a:p>
          <a:p>
            <a:pPr lvl="1" eaLnBrk="1" hangingPunct="1">
              <a:buFontTx/>
              <a:buChar char="-"/>
              <a:defRPr/>
            </a:pPr>
            <a:r>
              <a:rPr lang="en-US" sz="1800" dirty="0" smtClean="0"/>
              <a:t>Additional capability added</a:t>
            </a:r>
          </a:p>
          <a:p>
            <a:pPr eaLnBrk="1" hangingPunct="1">
              <a:buFontTx/>
              <a:buChar char="-"/>
              <a:defRPr/>
            </a:pPr>
            <a:r>
              <a:rPr lang="en-US" sz="2000" dirty="0" err="1" smtClean="0"/>
              <a:t>OpenCL</a:t>
            </a:r>
            <a:r>
              <a:rPr lang="en-US" sz="2000" dirty="0" smtClean="0"/>
              <a:t> 1.2:</a:t>
            </a:r>
          </a:p>
          <a:p>
            <a:pPr lvl="1" eaLnBrk="1" hangingPunct="1">
              <a:buFontTx/>
              <a:buChar char="-"/>
              <a:defRPr/>
            </a:pPr>
            <a:r>
              <a:rPr lang="en-US" sz="1800" dirty="0" smtClean="0"/>
              <a:t>Device partitioning</a:t>
            </a:r>
          </a:p>
          <a:p>
            <a:pPr lvl="1" eaLnBrk="1" hangingPunct="1">
              <a:buFontTx/>
              <a:buChar char="-"/>
              <a:defRPr/>
            </a:pPr>
            <a:r>
              <a:rPr lang="en-US" sz="1800" dirty="0" smtClean="0"/>
              <a:t>Built in kernels for custom devices with unique capability</a:t>
            </a:r>
          </a:p>
          <a:p>
            <a:pPr lvl="1" eaLnBrk="1" hangingPunct="1">
              <a:buFontTx/>
              <a:buChar char="-"/>
              <a:defRPr/>
            </a:pPr>
            <a:r>
              <a:rPr lang="en-US" sz="1800" dirty="0" smtClean="0"/>
              <a:t>Functionality to compile </a:t>
            </a:r>
            <a:r>
              <a:rPr lang="en-US" sz="1800" dirty="0" err="1" smtClean="0"/>
              <a:t>OpenCL</a:t>
            </a:r>
            <a:r>
              <a:rPr lang="en-US" sz="1800" dirty="0" smtClean="0"/>
              <a:t> into external libraries </a:t>
            </a:r>
          </a:p>
          <a:p>
            <a:pPr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a:t>
            </a:fld>
            <a:endParaRPr lang="en-US"/>
          </a:p>
        </p:txBody>
      </p:sp>
    </p:spTree>
    <p:extLst>
      <p:ext uri="{BB962C8B-B14F-4D97-AF65-F5344CB8AC3E}">
        <p14:creationId xmlns:p14="http://schemas.microsoft.com/office/powerpoint/2010/main" val="182224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speed this process</a:t>
            </a:r>
            <a:r>
              <a:rPr lang="en-US" baseline="0" dirty="0" smtClean="0"/>
              <a:t> up by splitting the diagram into blocks and use OpenCL capable devices. This can also reduce the number of collisions and improved processing, or </a:t>
            </a:r>
            <a:r>
              <a:rPr lang="en-US" baseline="0" dirty="0" err="1" smtClean="0"/>
              <a:t>localise</a:t>
            </a:r>
            <a:r>
              <a:rPr lang="en-US" baseline="0" dirty="0" smtClean="0"/>
              <a:t> the effects of collisions so they can be handled easier. Obviously this is a simple example and we could achieve the same results using methods like MPI. However in the case of a single system or a normal size image, the latency of MPI would not be available or slow down the process. Being able to offload the compute work locally would also leave the CPU free to do more complex or generic tasks.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40</a:t>
            </a:fld>
            <a:endParaRPr lang="en-US"/>
          </a:p>
        </p:txBody>
      </p:sp>
    </p:spTree>
    <p:extLst>
      <p:ext uri="{BB962C8B-B14F-4D97-AF65-F5344CB8AC3E}">
        <p14:creationId xmlns:p14="http://schemas.microsoft.com/office/powerpoint/2010/main" val="1284707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41</a:t>
            </a:fld>
            <a:endParaRPr lang="en-US"/>
          </a:p>
        </p:txBody>
      </p:sp>
    </p:spTree>
    <p:extLst>
      <p:ext uri="{BB962C8B-B14F-4D97-AF65-F5344CB8AC3E}">
        <p14:creationId xmlns:p14="http://schemas.microsoft.com/office/powerpoint/2010/main" val="1557859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43</a:t>
            </a:fld>
            <a:endParaRPr lang="en-US"/>
          </a:p>
        </p:txBody>
      </p:sp>
    </p:spTree>
    <p:extLst>
      <p:ext uri="{BB962C8B-B14F-4D97-AF65-F5344CB8AC3E}">
        <p14:creationId xmlns:p14="http://schemas.microsoft.com/office/powerpoint/2010/main" val="829152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approach we can build a complete histogram</a:t>
            </a:r>
            <a:r>
              <a:rPr lang="en-US" baseline="0" dirty="0" smtClean="0"/>
              <a:t> from the partial histograms using parallel processing to speed up this process.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46</a:t>
            </a:fld>
            <a:endParaRPr lang="en-US"/>
          </a:p>
        </p:txBody>
      </p:sp>
    </p:spTree>
    <p:extLst>
      <p:ext uri="{BB962C8B-B14F-4D97-AF65-F5344CB8AC3E}">
        <p14:creationId xmlns:p14="http://schemas.microsoft.com/office/powerpoint/2010/main" val="536698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47</a:t>
            </a:fld>
            <a:endParaRPr lang="en-US"/>
          </a:p>
        </p:txBody>
      </p:sp>
    </p:spTree>
    <p:extLst>
      <p:ext uri="{BB962C8B-B14F-4D97-AF65-F5344CB8AC3E}">
        <p14:creationId xmlns:p14="http://schemas.microsoft.com/office/powerpoint/2010/main" val="1397679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this simple example  we can see that we can make</a:t>
            </a:r>
            <a:r>
              <a:rPr lang="en-US" baseline="0" dirty="0" smtClean="0"/>
              <a:t> use of OpenCL to speed up and improve processing by the application of parallelism. We can also earn ourselves a parallel workload by looking at how we process our data.</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49</a:t>
            </a:fld>
            <a:endParaRPr lang="en-US"/>
          </a:p>
        </p:txBody>
      </p:sp>
    </p:spTree>
    <p:extLst>
      <p:ext uri="{BB962C8B-B14F-4D97-AF65-F5344CB8AC3E}">
        <p14:creationId xmlns:p14="http://schemas.microsoft.com/office/powerpoint/2010/main" val="1536668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a:t>
            </a:r>
            <a:r>
              <a:rPr lang="en-US" baseline="0" dirty="0" smtClean="0"/>
              <a:t> should we use CPU and when should we use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50</a:t>
            </a:fld>
            <a:endParaRPr lang="en-US"/>
          </a:p>
        </p:txBody>
      </p:sp>
    </p:spTree>
    <p:extLst>
      <p:ext uri="{BB962C8B-B14F-4D97-AF65-F5344CB8AC3E}">
        <p14:creationId xmlns:p14="http://schemas.microsoft.com/office/powerpoint/2010/main" val="931779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few things we take into account or consider in order to make the decision to use CPU or GPU easier. In</a:t>
            </a:r>
            <a:r>
              <a:rPr lang="en-US" baseline="0" dirty="0" smtClean="0"/>
              <a:t> the following slides we’ll look at processing on the CPU and GPU and things we need to consider.</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51</a:t>
            </a:fld>
            <a:endParaRPr lang="en-US"/>
          </a:p>
        </p:txBody>
      </p:sp>
    </p:spTree>
    <p:extLst>
      <p:ext uri="{BB962C8B-B14F-4D97-AF65-F5344CB8AC3E}">
        <p14:creationId xmlns:p14="http://schemas.microsoft.com/office/powerpoint/2010/main" val="860140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a:t>
            </a:r>
            <a:r>
              <a:rPr lang="en-US" baseline="0" dirty="0" smtClean="0"/>
              <a:t> we’d just process things on the CPU.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52</a:t>
            </a:fld>
            <a:endParaRPr lang="en-US"/>
          </a:p>
        </p:txBody>
      </p:sp>
    </p:spTree>
    <p:extLst>
      <p:ext uri="{BB962C8B-B14F-4D97-AF65-F5344CB8AC3E}">
        <p14:creationId xmlns:p14="http://schemas.microsoft.com/office/powerpoint/2010/main" val="140948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We’d load</a:t>
            </a:r>
            <a:r>
              <a:rPr lang="en-US" baseline="0" dirty="0" smtClean="0"/>
              <a:t> the image into memory and process 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53</a:t>
            </a:fld>
            <a:endParaRPr lang="en-US"/>
          </a:p>
        </p:txBody>
      </p:sp>
    </p:spTree>
    <p:extLst>
      <p:ext uri="{BB962C8B-B14F-4D97-AF65-F5344CB8AC3E}">
        <p14:creationId xmlns:p14="http://schemas.microsoft.com/office/powerpoint/2010/main" val="160989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OpenGL is targeted at graphics</a:t>
            </a:r>
            <a:r>
              <a:rPr lang="en-US" baseline="0" dirty="0" smtClean="0"/>
              <a:t> and </a:t>
            </a:r>
            <a:r>
              <a:rPr lang="en-US" baseline="0" dirty="0" err="1" smtClean="0"/>
              <a:t>OpenCL</a:t>
            </a:r>
            <a:r>
              <a:rPr lang="en-US" baseline="0" dirty="0" smtClean="0"/>
              <a:t> is used for compute, they can be, and are often used together. For example </a:t>
            </a:r>
            <a:r>
              <a:rPr lang="en-US" baseline="0" dirty="0" err="1" smtClean="0"/>
              <a:t>OpenCL</a:t>
            </a:r>
            <a:r>
              <a:rPr lang="en-US" baseline="0" dirty="0" smtClean="0"/>
              <a:t> can be used for image processing and then OpenGL can be used for the display of the results.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a:t>
            </a:fld>
            <a:endParaRPr lang="en-US"/>
          </a:p>
        </p:txBody>
      </p:sp>
    </p:spTree>
    <p:extLst>
      <p:ext uri="{BB962C8B-B14F-4D97-AF65-F5344CB8AC3E}">
        <p14:creationId xmlns:p14="http://schemas.microsoft.com/office/powerpoint/2010/main" val="809385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the bus between memory and CPU was fast in comparison to other busses within the system, so the total time can be considered to be the compute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54</a:t>
            </a:fld>
            <a:endParaRPr lang="en-US"/>
          </a:p>
        </p:txBody>
      </p:sp>
    </p:spTree>
    <p:extLst>
      <p:ext uri="{BB962C8B-B14F-4D97-AF65-F5344CB8AC3E}">
        <p14:creationId xmlns:p14="http://schemas.microsoft.com/office/powerpoint/2010/main" val="1125180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OpenCL</a:t>
            </a:r>
            <a:r>
              <a:rPr lang="en-US" baseline="0" dirty="0" smtClean="0"/>
              <a:t> devices we can </a:t>
            </a:r>
            <a:r>
              <a:rPr lang="en-US" baseline="0" dirty="0" err="1" smtClean="0"/>
              <a:t>utilise</a:t>
            </a:r>
            <a:r>
              <a:rPr lang="en-US" baseline="0" dirty="0" smtClean="0"/>
              <a:t> for certain workloads.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55</a:t>
            </a:fld>
            <a:endParaRPr lang="en-US"/>
          </a:p>
        </p:txBody>
      </p:sp>
    </p:spTree>
    <p:extLst>
      <p:ext uri="{BB962C8B-B14F-4D97-AF65-F5344CB8AC3E}">
        <p14:creationId xmlns:p14="http://schemas.microsoft.com/office/powerpoint/2010/main" val="92845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we’ll need to load the image into memory and then transfer it to the OpenCL device. Depending on the bus between the CPU and GPU this may take additional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56</a:t>
            </a:fld>
            <a:endParaRPr lang="en-US"/>
          </a:p>
        </p:txBody>
      </p:sp>
    </p:spTree>
    <p:extLst>
      <p:ext uri="{BB962C8B-B14F-4D97-AF65-F5344CB8AC3E}">
        <p14:creationId xmlns:p14="http://schemas.microsoft.com/office/powerpoint/2010/main" val="1010720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it’s in the OpenCL device it can be processed,</a:t>
            </a:r>
            <a:r>
              <a:rPr lang="en-US" baseline="0" dirty="0" smtClean="0"/>
              <a:t> much like it was on the CPU. However by using the GPU we may gain access to specific functions that speed up the processing of images, such as matrices or transform operations.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57</a:t>
            </a:fld>
            <a:endParaRPr lang="en-US"/>
          </a:p>
        </p:txBody>
      </p:sp>
    </p:spTree>
    <p:extLst>
      <p:ext uri="{BB962C8B-B14F-4D97-AF65-F5344CB8AC3E}">
        <p14:creationId xmlns:p14="http://schemas.microsoft.com/office/powerpoint/2010/main" val="784624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this is complete it will need to be transferred</a:t>
            </a:r>
            <a:r>
              <a:rPr lang="en-US" baseline="0" dirty="0" smtClean="0"/>
              <a:t> back to the CPU for presentation.</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58</a:t>
            </a:fld>
            <a:endParaRPr lang="en-US"/>
          </a:p>
        </p:txBody>
      </p:sp>
    </p:spTree>
    <p:extLst>
      <p:ext uri="{BB962C8B-B14F-4D97-AF65-F5344CB8AC3E}">
        <p14:creationId xmlns:p14="http://schemas.microsoft.com/office/powerpoint/2010/main" val="1291289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total time isn’t just the compute any longer, we’ve had to transfer the image to and from main memory</a:t>
            </a:r>
            <a:r>
              <a:rPr lang="en-US" baseline="0" dirty="0" smtClean="0"/>
              <a:t> to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59</a:t>
            </a:fld>
            <a:endParaRPr lang="en-US"/>
          </a:p>
        </p:txBody>
      </p:sp>
    </p:spTree>
    <p:extLst>
      <p:ext uri="{BB962C8B-B14F-4D97-AF65-F5344CB8AC3E}">
        <p14:creationId xmlns:p14="http://schemas.microsoft.com/office/powerpoint/2010/main" val="719871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the total</a:t>
            </a:r>
            <a:r>
              <a:rPr lang="en-US" baseline="0" dirty="0" smtClean="0"/>
              <a:t> time is the compute time plus the transfer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60</a:t>
            </a:fld>
            <a:endParaRPr lang="en-US"/>
          </a:p>
        </p:txBody>
      </p:sp>
    </p:spTree>
    <p:extLst>
      <p:ext uri="{BB962C8B-B14F-4D97-AF65-F5344CB8AC3E}">
        <p14:creationId xmlns:p14="http://schemas.microsoft.com/office/powerpoint/2010/main" val="389586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quick</a:t>
            </a:r>
            <a:r>
              <a:rPr lang="en-US" baseline="0" dirty="0" smtClean="0"/>
              <a:t> review of some of the things that effect processing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61</a:t>
            </a:fld>
            <a:endParaRPr lang="en-US"/>
          </a:p>
        </p:txBody>
      </p:sp>
    </p:spTree>
    <p:extLst>
      <p:ext uri="{BB962C8B-B14F-4D97-AF65-F5344CB8AC3E}">
        <p14:creationId xmlns:p14="http://schemas.microsoft.com/office/powerpoint/2010/main" val="1625373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Offloading</a:t>
            </a:r>
            <a:r>
              <a:rPr lang="en-US" baseline="0" dirty="0" smtClean="0"/>
              <a:t> the processing to GPU has some overhead as we need to transfer the data across system busses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62</a:t>
            </a:fld>
            <a:endParaRPr lang="en-US"/>
          </a:p>
        </p:txBody>
      </p:sp>
    </p:spTree>
    <p:extLst>
      <p:ext uri="{BB962C8B-B14F-4D97-AF65-F5344CB8AC3E}">
        <p14:creationId xmlns:p14="http://schemas.microsoft.com/office/powerpoint/2010/main" val="806288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CPU this is close to main memory so not</a:t>
            </a:r>
            <a:r>
              <a:rPr lang="en-US" baseline="0" dirty="0" smtClean="0"/>
              <a:t> </a:t>
            </a:r>
            <a:r>
              <a:rPr lang="en-US" baseline="0" dirty="0" err="1" smtClean="0"/>
              <a:t>substantiial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63</a:t>
            </a:fld>
            <a:endParaRPr lang="en-US"/>
          </a:p>
        </p:txBody>
      </p:sp>
    </p:spTree>
    <p:extLst>
      <p:ext uri="{BB962C8B-B14F-4D97-AF65-F5344CB8AC3E}">
        <p14:creationId xmlns:p14="http://schemas.microsoft.com/office/powerpoint/2010/main" val="798630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dirty="0" smtClean="0"/>
              <a:t>All applications make use of the same set of elements:</a:t>
            </a:r>
          </a:p>
          <a:p>
            <a:pPr lvl="1" eaLnBrk="1" hangingPunct="1">
              <a:buFontTx/>
              <a:buChar char="-"/>
              <a:defRPr/>
            </a:pPr>
            <a:r>
              <a:rPr lang="en-US" sz="2000" dirty="0" smtClean="0"/>
              <a:t>Hosts</a:t>
            </a:r>
          </a:p>
          <a:p>
            <a:pPr lvl="1" eaLnBrk="1" hangingPunct="1">
              <a:buFontTx/>
              <a:buChar char="-"/>
              <a:defRPr/>
            </a:pPr>
            <a:r>
              <a:rPr lang="en-US" sz="2000" dirty="0" smtClean="0"/>
              <a:t>Devices</a:t>
            </a:r>
          </a:p>
          <a:p>
            <a:pPr lvl="1" eaLnBrk="1" hangingPunct="1">
              <a:buFontTx/>
              <a:buChar char="-"/>
              <a:defRPr/>
            </a:pPr>
            <a:r>
              <a:rPr lang="en-US" sz="2000" dirty="0" smtClean="0"/>
              <a:t>Compute units</a:t>
            </a:r>
          </a:p>
          <a:p>
            <a:pPr lvl="1" eaLnBrk="1" hangingPunct="1">
              <a:buFontTx/>
              <a:buChar char="-"/>
              <a:defRPr/>
            </a:pPr>
            <a:r>
              <a:rPr lang="en-US" sz="2000" dirty="0" smtClean="0"/>
              <a:t>Contexts</a:t>
            </a:r>
          </a:p>
          <a:p>
            <a:pPr lvl="1" eaLnBrk="1" hangingPunct="1">
              <a:buFontTx/>
              <a:buChar char="-"/>
              <a:defRPr/>
            </a:pPr>
            <a:r>
              <a:rPr lang="en-US" sz="2000" dirty="0" smtClean="0"/>
              <a:t>Command queues</a:t>
            </a:r>
          </a:p>
          <a:p>
            <a:pPr lvl="1" eaLnBrk="1" hangingPunct="1">
              <a:buFontTx/>
              <a:buChar char="-"/>
              <a:defRPr/>
            </a:pPr>
            <a:r>
              <a:rPr lang="en-US" sz="2000" dirty="0" smtClean="0"/>
              <a:t>Program objects</a:t>
            </a:r>
          </a:p>
          <a:p>
            <a:pPr lvl="1" eaLnBrk="1" hangingPunct="1">
              <a:buFontTx/>
              <a:buChar char="-"/>
              <a:defRPr/>
            </a:pPr>
            <a:r>
              <a:rPr lang="en-US" sz="2000" dirty="0" smtClean="0"/>
              <a:t>Kernel functions</a:t>
            </a:r>
          </a:p>
          <a:p>
            <a:pPr lvl="1" eaLnBrk="1" hangingPunct="1">
              <a:buFontTx/>
              <a:buChar char="-"/>
              <a:defRPr/>
            </a:pPr>
            <a:r>
              <a:rPr lang="en-US" sz="2000" dirty="0" smtClean="0"/>
              <a:t>Kernel objects</a:t>
            </a:r>
          </a:p>
          <a:p>
            <a:pPr lvl="1" eaLnBrk="1" hangingPunct="1">
              <a:buFontTx/>
              <a:buChar char="-"/>
              <a:defRPr/>
            </a:pPr>
            <a:r>
              <a:rPr lang="en-US" sz="2000" dirty="0" smtClean="0"/>
              <a:t>Memory objects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 integrated GPU</a:t>
            </a:r>
            <a:r>
              <a:rPr lang="en-US" baseline="0" dirty="0" smtClean="0"/>
              <a:t> this can be less than going to a dedicated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64</a:t>
            </a:fld>
            <a:endParaRPr lang="en-US"/>
          </a:p>
        </p:txBody>
      </p:sp>
    </p:spTree>
    <p:extLst>
      <p:ext uri="{BB962C8B-B14F-4D97-AF65-F5344CB8AC3E}">
        <p14:creationId xmlns:p14="http://schemas.microsoft.com/office/powerpoint/2010/main" val="1336555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don’t get the full set of instructions we’d get with a discrete</a:t>
            </a:r>
            <a:r>
              <a:rPr lang="en-US" baseline="0" dirty="0" smtClean="0"/>
              <a:t> GPU. So we need to be aware of </a:t>
            </a:r>
            <a:r>
              <a:rPr lang="en-US" baseline="0" dirty="0" err="1" smtClean="0"/>
              <a:t>diferent</a:t>
            </a:r>
            <a:r>
              <a:rPr lang="en-US" baseline="0" dirty="0" smtClean="0"/>
              <a:t> workloads and which environments they are best suited to.</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65</a:t>
            </a:fld>
            <a:endParaRPr lang="en-US"/>
          </a:p>
        </p:txBody>
      </p:sp>
    </p:spTree>
    <p:extLst>
      <p:ext uri="{BB962C8B-B14F-4D97-AF65-F5344CB8AC3E}">
        <p14:creationId xmlns:p14="http://schemas.microsoft.com/office/powerpoint/2010/main" val="1396306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a side by side comparison.</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66</a:t>
            </a:fld>
            <a:endParaRPr lang="en-US"/>
          </a:p>
        </p:txBody>
      </p:sp>
    </p:spTree>
    <p:extLst>
      <p:ext uri="{BB962C8B-B14F-4D97-AF65-F5344CB8AC3E}">
        <p14:creationId xmlns:p14="http://schemas.microsoft.com/office/powerpoint/2010/main" val="100579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a:t>
            </a:r>
            <a:r>
              <a:rPr lang="en-US" baseline="0" dirty="0" smtClean="0"/>
              <a:t> then chose functions which are suited to GPUs.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67</a:t>
            </a:fld>
            <a:endParaRPr lang="en-US"/>
          </a:p>
        </p:txBody>
      </p:sp>
    </p:spTree>
    <p:extLst>
      <p:ext uri="{BB962C8B-B14F-4D97-AF65-F5344CB8AC3E}">
        <p14:creationId xmlns:p14="http://schemas.microsoft.com/office/powerpoint/2010/main" val="1066659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OpenCL is going to be the fastest.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68</a:t>
            </a:fld>
            <a:endParaRPr lang="en-US"/>
          </a:p>
        </p:txBody>
      </p:sp>
    </p:spTree>
    <p:extLst>
      <p:ext uri="{BB962C8B-B14F-4D97-AF65-F5344CB8AC3E}">
        <p14:creationId xmlns:p14="http://schemas.microsoft.com/office/powerpoint/2010/main" val="20822466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need to transfer</a:t>
            </a:r>
            <a:r>
              <a:rPr lang="en-US" baseline="0" dirty="0" smtClean="0"/>
              <a:t> data to and from the GPU, the case for using OpenCL may not be so clear.</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69</a:t>
            </a:fld>
            <a:endParaRPr lang="en-US"/>
          </a:p>
        </p:txBody>
      </p:sp>
    </p:spTree>
    <p:extLst>
      <p:ext uri="{BB962C8B-B14F-4D97-AF65-F5344CB8AC3E}">
        <p14:creationId xmlns:p14="http://schemas.microsoft.com/office/powerpoint/2010/main" val="7919288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ideal discrete</a:t>
            </a:r>
            <a:r>
              <a:rPr lang="en-US" baseline="0" dirty="0" smtClean="0"/>
              <a:t> GPU scenario is one where where there is a high level of parallelism and where we don’t need to transfer a lot of data across the bus.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70</a:t>
            </a:fld>
            <a:endParaRPr lang="en-US"/>
          </a:p>
        </p:txBody>
      </p:sp>
    </p:spTree>
    <p:extLst>
      <p:ext uri="{BB962C8B-B14F-4D97-AF65-F5344CB8AC3E}">
        <p14:creationId xmlns:p14="http://schemas.microsoft.com/office/powerpoint/2010/main" val="1610452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need to transfer a lot of data across the bus it is best suited to local CPU or integrated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71</a:t>
            </a:fld>
            <a:endParaRPr lang="en-US"/>
          </a:p>
        </p:txBody>
      </p:sp>
    </p:spTree>
    <p:extLst>
      <p:ext uri="{BB962C8B-B14F-4D97-AF65-F5344CB8AC3E}">
        <p14:creationId xmlns:p14="http://schemas.microsoft.com/office/powerpoint/2010/main" val="3317849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thing to consider is the </a:t>
            </a:r>
            <a:r>
              <a:rPr lang="en-US" baseline="0" dirty="0" err="1" smtClean="0"/>
              <a:t>visualisation</a:t>
            </a:r>
            <a:r>
              <a:rPr lang="en-US" baseline="0" dirty="0" smtClean="0"/>
              <a:t> aspect. Humans are visual creatures, so after crunching data on an OpenCL device you may need to covert it back into a visual display in order for humans to interpret the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72</a:t>
            </a:fld>
            <a:endParaRPr lang="en-US"/>
          </a:p>
        </p:txBody>
      </p:sp>
    </p:spTree>
    <p:extLst>
      <p:ext uri="{BB962C8B-B14F-4D97-AF65-F5344CB8AC3E}">
        <p14:creationId xmlns:p14="http://schemas.microsoft.com/office/powerpoint/2010/main" val="1592241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GPU device used for computation may also be the device used for </a:t>
            </a:r>
            <a:r>
              <a:rPr lang="en-US" baseline="0" dirty="0" err="1" smtClean="0"/>
              <a:t>visualisation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73</a:t>
            </a:fld>
            <a:endParaRPr lang="en-US"/>
          </a:p>
        </p:txBody>
      </p:sp>
    </p:spTree>
    <p:extLst>
      <p:ext uri="{BB962C8B-B14F-4D97-AF65-F5344CB8AC3E}">
        <p14:creationId xmlns:p14="http://schemas.microsoft.com/office/powerpoint/2010/main" val="204900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AU" sz="2000" b="0" dirty="0" smtClean="0">
                <a:cs typeface="+mn-cs"/>
              </a:rPr>
              <a:t>The program that calls the </a:t>
            </a:r>
            <a:r>
              <a:rPr lang="en-AU" sz="2000" b="0" dirty="0" err="1" smtClean="0">
                <a:cs typeface="+mn-cs"/>
              </a:rPr>
              <a:t>OpenCL</a:t>
            </a:r>
            <a:r>
              <a:rPr lang="en-AU" sz="2000" b="0" dirty="0" smtClean="0">
                <a:cs typeface="+mn-cs"/>
              </a:rPr>
              <a:t> functions to set up the context in which the kernels run and </a:t>
            </a:r>
            <a:r>
              <a:rPr lang="en-AU" sz="2000" b="0" dirty="0" err="1" smtClean="0">
                <a:cs typeface="+mn-cs"/>
              </a:rPr>
              <a:t>enqueue</a:t>
            </a:r>
            <a:r>
              <a:rPr lang="en-AU" sz="2000" b="0" dirty="0" smtClean="0">
                <a:cs typeface="+mn-cs"/>
              </a:rPr>
              <a:t> the kernels for execution is known as the host application</a:t>
            </a:r>
          </a:p>
          <a:p>
            <a:pPr eaLnBrk="1" hangingPunct="1">
              <a:buFontTx/>
              <a:buChar char="-"/>
              <a:defRPr/>
            </a:pPr>
            <a:r>
              <a:rPr lang="en-AU" sz="2000" b="0" dirty="0" smtClean="0">
                <a:cs typeface="+mn-cs"/>
              </a:rPr>
              <a:t>The device on which the host application executes is know as the host device</a:t>
            </a:r>
          </a:p>
          <a:p>
            <a:pPr eaLnBrk="1" hangingPunct="1">
              <a:buFontTx/>
              <a:buChar char="-"/>
              <a:defRPr/>
            </a:pPr>
            <a:r>
              <a:rPr lang="en-AU" sz="2000" b="0" dirty="0" smtClean="0">
                <a:cs typeface="+mn-cs"/>
              </a:rPr>
              <a:t>Before the kernels can be run the host application must complete the following steps (some sample code later):</a:t>
            </a:r>
          </a:p>
          <a:p>
            <a:pPr lvl="1" eaLnBrk="1" hangingPunct="1">
              <a:buFontTx/>
              <a:buChar char="-"/>
              <a:defRPr/>
            </a:pPr>
            <a:r>
              <a:rPr lang="en-AU" sz="1800" dirty="0" smtClean="0">
                <a:cs typeface="+mn-cs"/>
              </a:rPr>
              <a:t>Determine what compute devices are available</a:t>
            </a:r>
          </a:p>
          <a:p>
            <a:pPr lvl="1" eaLnBrk="1" hangingPunct="1">
              <a:buFontTx/>
              <a:buChar char="-"/>
              <a:defRPr/>
            </a:pPr>
            <a:r>
              <a:rPr lang="en-AU" sz="1800" dirty="0" smtClean="0">
                <a:cs typeface="+mn-cs"/>
              </a:rPr>
              <a:t>Select the compute devices appropriate to the application</a:t>
            </a:r>
          </a:p>
          <a:p>
            <a:pPr lvl="1" eaLnBrk="1" hangingPunct="1">
              <a:buFontTx/>
              <a:buChar char="-"/>
              <a:defRPr/>
            </a:pPr>
            <a:r>
              <a:rPr lang="en-AU" sz="1800" dirty="0" smtClean="0">
                <a:cs typeface="+mn-cs"/>
              </a:rPr>
              <a:t>Create command queues for the selected compute devices</a:t>
            </a:r>
          </a:p>
          <a:p>
            <a:pPr lvl="1" eaLnBrk="1" hangingPunct="1">
              <a:buFontTx/>
              <a:buChar char="-"/>
              <a:defRPr/>
            </a:pPr>
            <a:r>
              <a:rPr lang="en-AU" sz="1800" dirty="0" smtClean="0">
                <a:cs typeface="+mn-cs"/>
              </a:rPr>
              <a:t>Allocate the memory objects needed by the kernels for execution</a:t>
            </a:r>
          </a:p>
          <a:p>
            <a:pPr eaLnBrk="1" hangingPunct="1">
              <a:buFontTx/>
              <a:buChar char="-"/>
              <a:defRPr/>
            </a:pPr>
            <a:r>
              <a:rPr lang="en-AU" sz="2000" b="0" dirty="0" smtClean="0">
                <a:cs typeface="+mn-cs"/>
              </a:rPr>
              <a:t>The host device itself can be an </a:t>
            </a:r>
            <a:r>
              <a:rPr lang="en-AU" sz="2000" b="0" dirty="0" err="1" smtClean="0">
                <a:cs typeface="+mn-cs"/>
              </a:rPr>
              <a:t>OpenCL</a:t>
            </a:r>
            <a:r>
              <a:rPr lang="en-AU" sz="2000" b="0" dirty="0" smtClean="0">
                <a:cs typeface="+mn-cs"/>
              </a:rPr>
              <a:t> device (</a:t>
            </a:r>
            <a:r>
              <a:rPr lang="en-AU" sz="2000" b="0" dirty="0" err="1" smtClean="0">
                <a:cs typeface="+mn-cs"/>
              </a:rPr>
              <a:t>eg</a:t>
            </a:r>
            <a:r>
              <a:rPr lang="en-AU" sz="2000" b="0" dirty="0" smtClean="0">
                <a:cs typeface="+mn-cs"/>
              </a:rPr>
              <a:t> CPU)</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Even though the OpenCL device may well be the same GPU as used for displaying the results visually there is still work to convert</a:t>
            </a:r>
            <a:r>
              <a:rPr lang="en-US" baseline="0" dirty="0" smtClean="0"/>
              <a:t> that data back into a humanly viewable format.</a:t>
            </a: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74</a:t>
            </a:fld>
            <a:endParaRPr lang="en-US"/>
          </a:p>
        </p:txBody>
      </p:sp>
    </p:spTree>
    <p:extLst>
      <p:ext uri="{BB962C8B-B14F-4D97-AF65-F5344CB8AC3E}">
        <p14:creationId xmlns:p14="http://schemas.microsoft.com/office/powerpoint/2010/main" val="2127595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may need to </a:t>
            </a:r>
            <a:r>
              <a:rPr lang="en-US" baseline="0" dirty="0" err="1" smtClean="0"/>
              <a:t>visualise</a:t>
            </a:r>
            <a:r>
              <a:rPr lang="en-US" baseline="0" dirty="0" smtClean="0"/>
              <a:t> both the initial image and the resulting image.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75</a:t>
            </a:fld>
            <a:endParaRPr lang="en-US"/>
          </a:p>
        </p:txBody>
      </p:sp>
    </p:spTree>
    <p:extLst>
      <p:ext uri="{BB962C8B-B14F-4D97-AF65-F5344CB8AC3E}">
        <p14:creationId xmlns:p14="http://schemas.microsoft.com/office/powerpoint/2010/main" val="2067505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previously stated this may well be the same device.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76</a:t>
            </a:fld>
            <a:endParaRPr lang="en-US"/>
          </a:p>
        </p:txBody>
      </p:sp>
    </p:spTree>
    <p:extLst>
      <p:ext uri="{BB962C8B-B14F-4D97-AF65-F5344CB8AC3E}">
        <p14:creationId xmlns:p14="http://schemas.microsoft.com/office/powerpoint/2010/main" val="2074520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overhead in doing this,</a:t>
            </a:r>
            <a:r>
              <a:rPr lang="en-US" baseline="0" dirty="0" smtClean="0"/>
              <a:t> and we may need to consider whether this overhead is delaying results. If we are happy to wait for full results that’s fine. We may alternatively chose to use an integrated GPU rather than a discrete GPU if we can get away with 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78</a:t>
            </a:fld>
            <a:endParaRPr lang="en-US"/>
          </a:p>
        </p:txBody>
      </p:sp>
    </p:spTree>
    <p:extLst>
      <p:ext uri="{BB962C8B-B14F-4D97-AF65-F5344CB8AC3E}">
        <p14:creationId xmlns:p14="http://schemas.microsoft.com/office/powerpoint/2010/main" val="1965979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we’ll see in the next few slides we can also use OpenCL in co-operation with OpenGL. OpenGL is traditionally used for buffer objects and textures.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79</a:t>
            </a:fld>
            <a:endParaRPr lang="en-US"/>
          </a:p>
        </p:txBody>
      </p:sp>
    </p:spTree>
    <p:extLst>
      <p:ext uri="{BB962C8B-B14F-4D97-AF65-F5344CB8AC3E}">
        <p14:creationId xmlns:p14="http://schemas.microsoft.com/office/powerpoint/2010/main" val="1681726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objects are used</a:t>
            </a:r>
            <a:r>
              <a:rPr lang="en-US" baseline="0" dirty="0" smtClean="0"/>
              <a:t> to create frame buffer objects.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80</a:t>
            </a:fld>
            <a:endParaRPr lang="en-US"/>
          </a:p>
        </p:txBody>
      </p:sp>
    </p:spTree>
    <p:extLst>
      <p:ext uri="{BB962C8B-B14F-4D97-AF65-F5344CB8AC3E}">
        <p14:creationId xmlns:p14="http://schemas.microsoft.com/office/powerpoint/2010/main" val="9927557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numerous functions</a:t>
            </a:r>
            <a:r>
              <a:rPr lang="en-US" baseline="0" dirty="0" smtClean="0"/>
              <a:t> we can perform on the objects.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81</a:t>
            </a:fld>
            <a:endParaRPr lang="en-US"/>
          </a:p>
        </p:txBody>
      </p:sp>
    </p:spTree>
    <p:extLst>
      <p:ext uri="{BB962C8B-B14F-4D97-AF65-F5344CB8AC3E}">
        <p14:creationId xmlns:p14="http://schemas.microsoft.com/office/powerpoint/2010/main" val="20112567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OpenGL buffers</a:t>
            </a:r>
            <a:r>
              <a:rPr lang="en-US" baseline="0" dirty="0" smtClean="0"/>
              <a:t> are analogous to OpenCL buffers.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82</a:t>
            </a:fld>
            <a:endParaRPr lang="en-US"/>
          </a:p>
        </p:txBody>
      </p:sp>
    </p:spTree>
    <p:extLst>
      <p:ext uri="{BB962C8B-B14F-4D97-AF65-F5344CB8AC3E}">
        <p14:creationId xmlns:p14="http://schemas.microsoft.com/office/powerpoint/2010/main" val="19728512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OpenGL textures</a:t>
            </a:r>
            <a:r>
              <a:rPr lang="en-US" baseline="0" dirty="0" smtClean="0"/>
              <a:t> and render buffers are analogous to Open CL images.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83</a:t>
            </a:fld>
            <a:endParaRPr lang="en-US"/>
          </a:p>
        </p:txBody>
      </p:sp>
    </p:spTree>
    <p:extLst>
      <p:ext uri="{BB962C8B-B14F-4D97-AF65-F5344CB8AC3E}">
        <p14:creationId xmlns:p14="http://schemas.microsoft.com/office/powerpoint/2010/main" val="15668410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we can use OpenCL to image processing in</a:t>
            </a:r>
            <a:r>
              <a:rPr lang="en-US" baseline="0" dirty="0" smtClean="0"/>
              <a:t> co-ordination for OpenGL to speed up operations.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84</a:t>
            </a:fld>
            <a:endParaRPr lang="en-US"/>
          </a:p>
        </p:txBody>
      </p:sp>
    </p:spTree>
    <p:extLst>
      <p:ext uri="{BB962C8B-B14F-4D97-AF65-F5344CB8AC3E}">
        <p14:creationId xmlns:p14="http://schemas.microsoft.com/office/powerpoint/2010/main" val="106542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dirty="0" smtClean="0"/>
              <a:t>Specification:</a:t>
            </a:r>
          </a:p>
          <a:p>
            <a:pPr lvl="1" eaLnBrk="1" hangingPunct="1">
              <a:buFontTx/>
              <a:buChar char="-"/>
              <a:defRPr/>
            </a:pPr>
            <a:r>
              <a:rPr lang="en-AU" sz="2000" dirty="0" smtClean="0">
                <a:cs typeface="+mn-cs"/>
              </a:rPr>
              <a:t>Refers to any computational device on a computer system as a </a:t>
            </a:r>
            <a:r>
              <a:rPr lang="en-AU" sz="2000" b="1" dirty="0" smtClean="0">
                <a:cs typeface="+mn-cs"/>
              </a:rPr>
              <a:t>device </a:t>
            </a:r>
            <a:r>
              <a:rPr lang="en-AU" sz="2000" dirty="0" smtClean="0">
                <a:cs typeface="+mn-cs"/>
              </a:rPr>
              <a:t>(GPUs, CPUs, </a:t>
            </a:r>
            <a:r>
              <a:rPr lang="en-AU" sz="2000" dirty="0" err="1" smtClean="0">
                <a:cs typeface="+mn-cs"/>
              </a:rPr>
              <a:t>etc</a:t>
            </a:r>
            <a:r>
              <a:rPr lang="en-AU" sz="2000" dirty="0" smtClean="0">
                <a:cs typeface="+mn-cs"/>
              </a:rPr>
              <a:t>)</a:t>
            </a:r>
            <a:endParaRPr lang="en-AU" sz="2000" b="1" dirty="0" smtClean="0">
              <a:cs typeface="+mn-cs"/>
            </a:endParaRPr>
          </a:p>
          <a:p>
            <a:pPr lvl="1" eaLnBrk="1" hangingPunct="1">
              <a:buFontTx/>
              <a:buChar char="-"/>
              <a:defRPr/>
            </a:pPr>
            <a:r>
              <a:rPr lang="en-AU" sz="2000" dirty="0" smtClean="0">
                <a:cs typeface="+mn-cs"/>
              </a:rPr>
              <a:t>Within each </a:t>
            </a:r>
            <a:r>
              <a:rPr lang="en-AU" sz="2000" b="1" dirty="0" smtClean="0">
                <a:cs typeface="+mn-cs"/>
              </a:rPr>
              <a:t>device</a:t>
            </a:r>
            <a:r>
              <a:rPr lang="en-AU" sz="2000" dirty="0" smtClean="0">
                <a:cs typeface="+mn-cs"/>
              </a:rPr>
              <a:t> there are one or more units referred to as </a:t>
            </a:r>
            <a:r>
              <a:rPr lang="en-AU" sz="2000" b="1" dirty="0" smtClean="0">
                <a:cs typeface="+mn-cs"/>
              </a:rPr>
              <a:t>compute units </a:t>
            </a:r>
            <a:r>
              <a:rPr lang="en-AU" sz="2000" dirty="0" smtClean="0">
                <a:cs typeface="+mn-cs"/>
              </a:rPr>
              <a:t>(cores, ALUs, </a:t>
            </a:r>
            <a:r>
              <a:rPr lang="en-AU" sz="2000" dirty="0" err="1" smtClean="0">
                <a:cs typeface="+mn-cs"/>
              </a:rPr>
              <a:t>etc</a:t>
            </a:r>
            <a:r>
              <a:rPr lang="en-AU" sz="2000" dirty="0" smtClean="0">
                <a:cs typeface="+mn-cs"/>
              </a:rPr>
              <a:t>)</a:t>
            </a:r>
            <a:endParaRPr lang="en-AU" sz="2000" b="1" dirty="0" smtClean="0">
              <a:cs typeface="+mn-cs"/>
            </a:endParaRPr>
          </a:p>
          <a:p>
            <a:pPr lvl="1" eaLnBrk="1" hangingPunct="1">
              <a:buFontTx/>
              <a:buChar char="-"/>
              <a:defRPr/>
            </a:pPr>
            <a:r>
              <a:rPr lang="en-AU" sz="2000" dirty="0" smtClean="0">
                <a:cs typeface="+mn-cs"/>
              </a:rPr>
              <a:t>Generally the number of compute units corresponds to the number of independent instructions that a device can execute at the same time</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summary these are the things we need to consider when</a:t>
            </a:r>
            <a:r>
              <a:rPr lang="en-US" baseline="0" dirty="0" smtClean="0"/>
              <a:t> we are looking to </a:t>
            </a:r>
            <a:r>
              <a:rPr lang="en-US" baseline="0" dirty="0" err="1" smtClean="0"/>
              <a:t>utilise</a:t>
            </a:r>
            <a:r>
              <a:rPr lang="en-US" baseline="0" dirty="0" smtClean="0"/>
              <a:t>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85</a:t>
            </a:fld>
            <a:endParaRPr lang="en-US"/>
          </a:p>
        </p:txBody>
      </p:sp>
    </p:spTree>
    <p:extLst>
      <p:ext uri="{BB962C8B-B14F-4D97-AF65-F5344CB8AC3E}">
        <p14:creationId xmlns:p14="http://schemas.microsoft.com/office/powerpoint/2010/main" val="13255181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b="0" dirty="0" smtClean="0"/>
              <a:t>Determine what you want to parallelize</a:t>
            </a:r>
          </a:p>
          <a:p>
            <a:pPr>
              <a:buFont typeface="Lucida Grande"/>
              <a:buChar char="-"/>
              <a:defRPr/>
            </a:pPr>
            <a:r>
              <a:rPr lang="en-US" sz="1200" b="0" dirty="0" smtClean="0"/>
              <a:t>Write your kernels and auxiliary </a:t>
            </a:r>
            <a:r>
              <a:rPr lang="en-US" sz="1200" b="0" dirty="0" err="1" smtClean="0"/>
              <a:t>OpenCL</a:t>
            </a:r>
            <a:r>
              <a:rPr lang="en-US" sz="1200" b="0" dirty="0" smtClean="0"/>
              <a:t> routines </a:t>
            </a:r>
          </a:p>
          <a:p>
            <a:pPr>
              <a:buFont typeface="Lucida Grande"/>
              <a:buChar char="-"/>
              <a:defRPr/>
            </a:pPr>
            <a:r>
              <a:rPr lang="en-US" sz="1200" b="0" dirty="0" smtClean="0"/>
              <a:t>Set up the context</a:t>
            </a:r>
          </a:p>
          <a:p>
            <a:pPr>
              <a:buFont typeface="Lucida Grande"/>
              <a:buChar char="-"/>
              <a:defRPr/>
            </a:pPr>
            <a:r>
              <a:rPr lang="en-US" sz="1200" b="0" dirty="0" smtClean="0"/>
              <a:t>Write code to compile and build your </a:t>
            </a:r>
            <a:r>
              <a:rPr lang="en-US" sz="1200" b="0" dirty="0" err="1" smtClean="0"/>
              <a:t>OpenCL</a:t>
            </a:r>
            <a:r>
              <a:rPr lang="en-US" sz="1200" b="0" dirty="0" smtClean="0"/>
              <a:t> program</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86</a:t>
            </a:fld>
            <a:endParaRPr lang="en-US"/>
          </a:p>
        </p:txBody>
      </p:sp>
    </p:spTree>
    <p:extLst>
      <p:ext uri="{BB962C8B-B14F-4D97-AF65-F5344CB8AC3E}">
        <p14:creationId xmlns:p14="http://schemas.microsoft.com/office/powerpoint/2010/main" val="3181102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b="0" dirty="0" err="1" smtClean="0"/>
              <a:t>Enqueue</a:t>
            </a:r>
            <a:r>
              <a:rPr lang="en-US" sz="1200" b="0" dirty="0" smtClean="0"/>
              <a:t> commands to the command queues to control the sequence and synchronization of kernel execution, reading and writing of data, and manipulation of memory objects </a:t>
            </a:r>
            <a:endParaRPr lang="en-US" sz="1200" dirty="0" smtClean="0"/>
          </a:p>
          <a:p>
            <a:pPr>
              <a:buFont typeface="Lucida Grande"/>
              <a:buChar char="-"/>
              <a:defRPr/>
            </a:pPr>
            <a:r>
              <a:rPr lang="en-US" sz="1200" b="0" dirty="0" err="1" smtClean="0"/>
              <a:t>Enqueue</a:t>
            </a:r>
            <a:r>
              <a:rPr lang="en-US" sz="1200" b="0" dirty="0" smtClean="0"/>
              <a:t> commands to read the output of the work-items into host memory </a:t>
            </a:r>
            <a:endParaRPr lang="en-US" sz="1200" b="0" dirty="0"/>
          </a:p>
        </p:txBody>
      </p:sp>
      <p:sp>
        <p:nvSpPr>
          <p:cNvPr id="4" name="Slide Number Placeholder 3"/>
          <p:cNvSpPr>
            <a:spLocks noGrp="1"/>
          </p:cNvSpPr>
          <p:nvPr>
            <p:ph type="sldNum" sz="quarter" idx="10"/>
          </p:nvPr>
        </p:nvSpPr>
        <p:spPr/>
        <p:txBody>
          <a:bodyPr/>
          <a:lstStyle/>
          <a:p>
            <a:fld id="{FA02612A-79C8-6548-9E13-0D7B51950A83}" type="slidenum">
              <a:rPr lang="en-US" smtClean="0"/>
              <a:t>87</a:t>
            </a:fld>
            <a:endParaRPr lang="en-US"/>
          </a:p>
        </p:txBody>
      </p:sp>
    </p:spTree>
    <p:extLst>
      <p:ext uri="{BB962C8B-B14F-4D97-AF65-F5344CB8AC3E}">
        <p14:creationId xmlns:p14="http://schemas.microsoft.com/office/powerpoint/2010/main" val="3181102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2000" b="0" dirty="0" smtClean="0"/>
              <a:t>Every application that uses </a:t>
            </a:r>
            <a:r>
              <a:rPr lang="en-US" sz="2000" b="0" dirty="0" err="1" smtClean="0"/>
              <a:t>OpenCL</a:t>
            </a:r>
            <a:r>
              <a:rPr lang="en-US" sz="2000" b="0" dirty="0" smtClean="0"/>
              <a:t> has to go through a pre-defined series of steps in order to efficiently offload computation to an </a:t>
            </a:r>
            <a:r>
              <a:rPr lang="en-US" sz="2000" b="0" dirty="0" err="1" smtClean="0"/>
              <a:t>OpenCL</a:t>
            </a:r>
            <a:r>
              <a:rPr lang="en-US" sz="2000" b="0" dirty="0" smtClean="0"/>
              <a:t> device</a:t>
            </a:r>
          </a:p>
          <a:p>
            <a:pPr>
              <a:buFont typeface="Lucida Grande"/>
              <a:buChar char="-"/>
              <a:defRPr/>
            </a:pPr>
            <a:r>
              <a:rPr lang="en-US" sz="2000" b="0" dirty="0" smtClean="0"/>
              <a:t>Keep in mind for optimal operation and parallelism:</a:t>
            </a:r>
          </a:p>
          <a:p>
            <a:pPr lvl="1">
              <a:buFont typeface="Lucida Grande"/>
              <a:buChar char="-"/>
              <a:defRPr/>
            </a:pPr>
            <a:r>
              <a:rPr lang="en-US" sz="1800" dirty="0" smtClean="0"/>
              <a:t>Data versus Task Parallelism</a:t>
            </a:r>
          </a:p>
          <a:p>
            <a:pPr lvl="1">
              <a:buFont typeface="Lucida Grande"/>
              <a:buChar char="-"/>
              <a:defRPr/>
            </a:pPr>
            <a:r>
              <a:rPr lang="en-US" sz="1800" dirty="0" smtClean="0"/>
              <a:t>Memory location (and operations) and effect on parallelism</a:t>
            </a:r>
          </a:p>
          <a:p>
            <a:pPr lvl="1">
              <a:buFont typeface="Lucida Grande"/>
              <a:buChar char="-"/>
              <a:defRPr/>
            </a:pPr>
            <a:r>
              <a:rPr lang="en-US" sz="1800" dirty="0" smtClean="0"/>
              <a:t>Data size and memory size for optimal processing and latency overhead between devices compared to within devices</a:t>
            </a:r>
          </a:p>
          <a:p>
            <a:pPr lvl="1">
              <a:buFont typeface="Lucida Grande"/>
              <a:buChar char="-"/>
              <a:defRPr/>
            </a:pPr>
            <a:r>
              <a:rPr lang="en-US" sz="1800" dirty="0" smtClean="0"/>
              <a:t>How commands should be queued</a:t>
            </a:r>
          </a:p>
          <a:p>
            <a:pPr lvl="1">
              <a:buFont typeface="Lucida Grande"/>
              <a:buChar char="-"/>
              <a:defRPr/>
            </a:pPr>
            <a:r>
              <a:rPr lang="en-US" sz="1800" dirty="0" smtClean="0"/>
              <a:t>Type of device and capabilities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88</a:t>
            </a:fld>
            <a:endParaRPr lang="en-US"/>
          </a:p>
        </p:txBody>
      </p:sp>
    </p:spTree>
    <p:extLst>
      <p:ext uri="{BB962C8B-B14F-4D97-AF65-F5344CB8AC3E}">
        <p14:creationId xmlns:p14="http://schemas.microsoft.com/office/powerpoint/2010/main" val="28584043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AutoNum type="arabicPeriod"/>
              <a:defRPr/>
            </a:pPr>
            <a:r>
              <a:rPr lang="en-US" sz="1200" b="0" dirty="0" smtClean="0">
                <a:latin typeface="Arial" charset="0"/>
                <a:ea typeface="ＭＳ Ｐゴシック" charset="0"/>
              </a:rPr>
              <a:t>A kernel function is declared with the </a:t>
            </a:r>
            <a:r>
              <a:rPr lang="en-US" sz="1200" b="0" dirty="0" smtClean="0">
                <a:solidFill>
                  <a:schemeClr val="bg2"/>
                </a:solidFill>
                <a:latin typeface="Andale Mono" charset="0"/>
                <a:ea typeface="ＭＳ Ｐゴシック" charset="0"/>
                <a:cs typeface="Andale Mono" charset="0"/>
              </a:rPr>
              <a:t>__kernel</a:t>
            </a:r>
            <a:r>
              <a:rPr lang="en-US" sz="1200" b="0" dirty="0" smtClean="0">
                <a:latin typeface="Arial" charset="0"/>
                <a:ea typeface="ＭＳ Ｐゴシック" charset="0"/>
              </a:rPr>
              <a:t> keyword</a:t>
            </a:r>
          </a:p>
          <a:p>
            <a:pPr>
              <a:buFontTx/>
              <a:buAutoNum type="arabicPeriod"/>
              <a:defRPr/>
            </a:pPr>
            <a:r>
              <a:rPr lang="en-US" sz="1200" b="0" dirty="0" smtClean="0">
                <a:latin typeface="Arial" charset="0"/>
                <a:ea typeface="ＭＳ Ｐゴシック" charset="0"/>
              </a:rPr>
              <a:t>Before you </a:t>
            </a:r>
            <a:r>
              <a:rPr lang="en-US" sz="1200" b="0" dirty="0" err="1" smtClean="0">
                <a:latin typeface="Arial" charset="0"/>
                <a:ea typeface="ＭＳ Ｐゴシック" charset="0"/>
              </a:rPr>
              <a:t>enqueue</a:t>
            </a:r>
            <a:r>
              <a:rPr lang="en-US" sz="1200" b="0" dirty="0" smtClean="0">
                <a:latin typeface="Arial" charset="0"/>
                <a:ea typeface="ＭＳ Ｐゴシック" charset="0"/>
              </a:rPr>
              <a:t> a kernel for execution, you call the </a:t>
            </a:r>
            <a:r>
              <a:rPr lang="en-US" sz="1200" b="0" dirty="0" err="1" smtClean="0">
                <a:solidFill>
                  <a:srgbClr val="808080"/>
                </a:solidFill>
                <a:latin typeface="Andale Mono" charset="0"/>
                <a:ea typeface="ＭＳ Ｐゴシック" charset="0"/>
                <a:cs typeface="Andale Mono" charset="0"/>
              </a:rPr>
              <a:t>clSetKernelArg</a:t>
            </a:r>
            <a:r>
              <a:rPr lang="en-US" sz="1200" b="0" dirty="0" smtClean="0">
                <a:latin typeface="Arial" charset="0"/>
                <a:ea typeface="ＭＳ Ｐゴシック" charset="0"/>
              </a:rPr>
              <a:t> function to pass values to the kernel’s parameters (when you call that function, you identify each parameter by the order in which it’s declared in the kernel definition, starting with 0 for the first parameter)</a:t>
            </a:r>
          </a:p>
          <a:p>
            <a:pPr>
              <a:buFontTx/>
              <a:buAutoNum type="arabicPeriod"/>
              <a:defRPr/>
            </a:pPr>
            <a:r>
              <a:rPr lang="en-US" sz="1200" b="0" dirty="0" err="1" smtClean="0">
                <a:solidFill>
                  <a:srgbClr val="808080"/>
                </a:solidFill>
                <a:latin typeface="Andale Mono" charset="0"/>
                <a:ea typeface="ＭＳ Ｐゴシック" charset="0"/>
                <a:cs typeface="Andale Mono" charset="0"/>
              </a:rPr>
              <a:t>get_global_id</a:t>
            </a:r>
            <a:r>
              <a:rPr lang="en-US" sz="1200" b="0" dirty="0" smtClean="0">
                <a:latin typeface="Arial" charset="0"/>
                <a:ea typeface="ＭＳ Ｐゴシック" charset="0"/>
              </a:rPr>
              <a:t> and </a:t>
            </a:r>
            <a:r>
              <a:rPr lang="en-US" sz="1200" b="0" dirty="0" err="1" smtClean="0">
                <a:solidFill>
                  <a:srgbClr val="808080"/>
                </a:solidFill>
                <a:latin typeface="Andale Mono" charset="0"/>
                <a:ea typeface="ＭＳ Ｐゴシック" charset="0"/>
                <a:cs typeface="Andale Mono" charset="0"/>
              </a:rPr>
              <a:t>get_local_size</a:t>
            </a:r>
            <a:r>
              <a:rPr lang="en-US" sz="1200" b="0" dirty="0" smtClean="0">
                <a:latin typeface="Arial" charset="0"/>
                <a:ea typeface="ＭＳ Ｐゴシック" charset="0"/>
              </a:rPr>
              <a:t> are work-item functions you can use to get information about a work-item while it’s executing.</a:t>
            </a:r>
          </a:p>
          <a:p>
            <a:pPr>
              <a:buFontTx/>
              <a:buAutoNum type="arabicPeriod"/>
              <a:defRPr/>
            </a:pPr>
            <a:r>
              <a:rPr lang="en-US" sz="1200" b="0" dirty="0" smtClean="0">
                <a:solidFill>
                  <a:srgbClr val="808080"/>
                </a:solidFill>
                <a:latin typeface="Andale Mono" charset="0"/>
                <a:ea typeface="ＭＳ Ｐゴシック" charset="0"/>
                <a:cs typeface="Andale Mono" charset="0"/>
              </a:rPr>
              <a:t>mul24</a:t>
            </a:r>
            <a:r>
              <a:rPr lang="en-US" sz="1200" b="0" dirty="0" smtClean="0">
                <a:latin typeface="Arial" charset="0"/>
                <a:ea typeface="ＭＳ Ｐゴシック" charset="0"/>
              </a:rPr>
              <a:t> is a built-in math function; it multiplies two 24-bit integer values (the </a:t>
            </a:r>
            <a:r>
              <a:rPr lang="en-US" sz="1200" b="0" dirty="0" err="1" smtClean="0">
                <a:latin typeface="Arial" charset="0"/>
                <a:ea typeface="ＭＳ Ｐゴシック" charset="0"/>
              </a:rPr>
              <a:t>OpenCL</a:t>
            </a:r>
            <a:r>
              <a:rPr lang="en-US" sz="1200" b="0" dirty="0" smtClean="0">
                <a:latin typeface="Arial" charset="0"/>
                <a:ea typeface="ＭＳ Ｐゴシック" charset="0"/>
              </a:rPr>
              <a:t>-C language includes dozens of high-performance built-in math functions for scalar and vector types)</a:t>
            </a:r>
          </a:p>
          <a:p>
            <a:pPr>
              <a:buFontTx/>
              <a:buAutoNum type="arabicPeriod"/>
              <a:defRPr/>
            </a:pPr>
            <a:r>
              <a:rPr lang="en-US" sz="1200" b="0" dirty="0" smtClean="0">
                <a:latin typeface="Arial" charset="0"/>
                <a:ea typeface="ＭＳ Ｐゴシック" charset="0"/>
              </a:rPr>
              <a:t>This call and the following three function calls are to auxiliary routines, also written in </a:t>
            </a:r>
            <a:r>
              <a:rPr lang="en-US" sz="1200" b="0" dirty="0" err="1" smtClean="0">
                <a:latin typeface="Arial" charset="0"/>
                <a:ea typeface="ＭＳ Ｐゴシック" charset="0"/>
              </a:rPr>
              <a:t>OpenCL</a:t>
            </a:r>
            <a:r>
              <a:rPr lang="en-US" sz="1200" b="0" dirty="0" smtClean="0">
                <a:latin typeface="Arial" charset="0"/>
                <a:ea typeface="ＭＳ Ｐゴシック" charset="0"/>
              </a:rPr>
              <a:t>-C, that are defined in the </a:t>
            </a:r>
            <a:r>
              <a:rPr lang="en-US" sz="1200" b="0" dirty="0" err="1" smtClean="0">
                <a:latin typeface="Arial" charset="0"/>
                <a:ea typeface="ＭＳ Ｐゴシック" charset="0"/>
              </a:rPr>
              <a:t>OpenCL</a:t>
            </a:r>
            <a:r>
              <a:rPr lang="en-US" sz="1200" b="0" dirty="0" smtClean="0">
                <a:latin typeface="Arial" charset="0"/>
                <a:ea typeface="ＭＳ Ｐゴシック" charset="0"/>
              </a:rPr>
              <a:t> program and that can therefore be called by any of the kernel functions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89</a:t>
            </a:fld>
            <a:endParaRPr lang="en-US"/>
          </a:p>
        </p:txBody>
      </p:sp>
    </p:spTree>
    <p:extLst>
      <p:ext uri="{BB962C8B-B14F-4D97-AF65-F5344CB8AC3E}">
        <p14:creationId xmlns:p14="http://schemas.microsoft.com/office/powerpoint/2010/main" val="28767919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b="0" dirty="0" smtClean="0"/>
              <a:t>Every </a:t>
            </a:r>
            <a:r>
              <a:rPr lang="en-US" sz="1200" b="0" dirty="0" err="1" smtClean="0"/>
              <a:t>OpenCL</a:t>
            </a:r>
            <a:r>
              <a:rPr lang="en-US" sz="1200" b="0" dirty="0" smtClean="0"/>
              <a:t> program requires an </a:t>
            </a:r>
            <a:r>
              <a:rPr lang="en-US" sz="1200" b="0" dirty="0" err="1" smtClean="0"/>
              <a:t>OpenCL</a:t>
            </a:r>
            <a:r>
              <a:rPr lang="en-US" sz="1200" b="0" dirty="0" smtClean="0"/>
              <a:t> context, including a list of the </a:t>
            </a:r>
            <a:r>
              <a:rPr lang="en-US" sz="1200" b="0" dirty="0" err="1" smtClean="0"/>
              <a:t>OpenCL</a:t>
            </a:r>
            <a:r>
              <a:rPr lang="en-US" sz="1200" b="0" dirty="0" smtClean="0"/>
              <a:t> devices available on the system</a:t>
            </a:r>
          </a:p>
          <a:p>
            <a:pPr>
              <a:buFont typeface="Lucida Grande"/>
              <a:buChar char="-"/>
              <a:defRPr/>
            </a:pPr>
            <a:r>
              <a:rPr lang="en-US" sz="1200" b="0" dirty="0" smtClean="0"/>
              <a:t>Use the </a:t>
            </a:r>
            <a:r>
              <a:rPr lang="en-US" sz="1200" b="0" dirty="0" err="1" smtClean="0">
                <a:solidFill>
                  <a:srgbClr val="808080"/>
                </a:solidFill>
                <a:latin typeface="Andale Mono"/>
                <a:cs typeface="Andale Mono"/>
              </a:rPr>
              <a:t>clGetDeviceIDs</a:t>
            </a:r>
            <a:r>
              <a:rPr lang="en-US" sz="1200" b="0" dirty="0" smtClean="0"/>
              <a:t> function to query </a:t>
            </a:r>
            <a:r>
              <a:rPr lang="en-US" sz="1200" b="0" dirty="0" err="1" smtClean="0"/>
              <a:t>OpenCL</a:t>
            </a:r>
            <a:r>
              <a:rPr lang="en-US" sz="1200" b="0" dirty="0" smtClean="0"/>
              <a:t> for a list of devices on the machine that support </a:t>
            </a:r>
            <a:r>
              <a:rPr lang="en-US" sz="1200" b="0" dirty="0" err="1" smtClean="0"/>
              <a:t>OpenCL</a:t>
            </a:r>
            <a:endParaRPr lang="en-US" sz="1200" b="0" dirty="0" smtClean="0"/>
          </a:p>
          <a:p>
            <a:pPr>
              <a:buFont typeface="Lucida Grande"/>
              <a:buChar char="-"/>
              <a:defRPr/>
            </a:pPr>
            <a:r>
              <a:rPr lang="en-US" sz="1200" b="0" dirty="0" smtClean="0"/>
              <a:t>You can restrict your search to a particular type of device or to any combination of device types</a:t>
            </a:r>
          </a:p>
          <a:p>
            <a:pPr>
              <a:buFont typeface="Lucida Grande"/>
              <a:buChar char="-"/>
              <a:defRPr/>
            </a:pPr>
            <a:r>
              <a:rPr lang="en-US" sz="1200" b="0" dirty="0" smtClean="0"/>
              <a:t>You must also specify the maximum number of device IDs that you want returned</a:t>
            </a:r>
          </a:p>
          <a:p>
            <a:pPr>
              <a:buFont typeface="Lucida Grande"/>
              <a:buChar char="-"/>
              <a:defRPr/>
            </a:pPr>
            <a:r>
              <a:rPr lang="en-US" sz="1200" b="0" dirty="0" smtClean="0"/>
              <a:t>If you pass </a:t>
            </a:r>
            <a:r>
              <a:rPr lang="en-US" sz="1200" b="0" dirty="0" smtClean="0">
                <a:solidFill>
                  <a:srgbClr val="808080"/>
                </a:solidFill>
                <a:latin typeface="Andale Mono"/>
                <a:cs typeface="Andale Mono"/>
              </a:rPr>
              <a:t>CL_DEVICE_TYPE_GPU</a:t>
            </a:r>
            <a:r>
              <a:rPr lang="en-US" sz="1200" b="0" dirty="0" smtClean="0"/>
              <a:t> as the </a:t>
            </a:r>
            <a:r>
              <a:rPr lang="en-US" sz="1200" b="0" dirty="0" err="1" smtClean="0">
                <a:solidFill>
                  <a:srgbClr val="808080"/>
                </a:solidFill>
                <a:latin typeface="Andale Mono"/>
                <a:cs typeface="Andale Mono"/>
              </a:rPr>
              <a:t>device_type</a:t>
            </a:r>
            <a:r>
              <a:rPr lang="en-US" sz="1200" b="0" dirty="0" smtClean="0"/>
              <a:t> parameter for </a:t>
            </a:r>
            <a:r>
              <a:rPr lang="en-US" sz="1200" b="0" dirty="0" err="1" smtClean="0">
                <a:solidFill>
                  <a:srgbClr val="808080"/>
                </a:solidFill>
                <a:latin typeface="Andale Mono"/>
                <a:cs typeface="Andale Mono"/>
              </a:rPr>
              <a:t>clGetDeviceIDs</a:t>
            </a:r>
            <a:r>
              <a:rPr lang="en-US" sz="1200" b="0" dirty="0" smtClean="0"/>
              <a:t> and </a:t>
            </a:r>
            <a:r>
              <a:rPr lang="en-US" sz="1200" b="0" dirty="0" smtClean="0">
                <a:solidFill>
                  <a:srgbClr val="808080"/>
                </a:solidFill>
                <a:latin typeface="Andale Mono"/>
                <a:cs typeface="Andale Mono"/>
              </a:rPr>
              <a:t>1</a:t>
            </a:r>
            <a:r>
              <a:rPr lang="en-US" sz="1200" b="0" dirty="0" smtClean="0"/>
              <a:t> for the </a:t>
            </a:r>
            <a:r>
              <a:rPr lang="en-US" sz="1200" b="0" dirty="0" err="1" smtClean="0">
                <a:solidFill>
                  <a:srgbClr val="808080"/>
                </a:solidFill>
                <a:latin typeface="Andale Mono"/>
                <a:cs typeface="Andale Mono"/>
              </a:rPr>
              <a:t>num_entries</a:t>
            </a:r>
            <a:r>
              <a:rPr lang="en-US" sz="1200" b="0" dirty="0" smtClean="0"/>
              <a:t> parameter, </a:t>
            </a:r>
            <a:r>
              <a:rPr lang="en-US" sz="1200" b="0" dirty="0" err="1" smtClean="0"/>
              <a:t>OpenCL</a:t>
            </a:r>
            <a:r>
              <a:rPr lang="en-US" sz="1200" b="0" dirty="0" smtClean="0"/>
              <a:t> returns an ID for the first </a:t>
            </a:r>
            <a:r>
              <a:rPr lang="en-US" sz="1200" b="0" dirty="0" err="1" smtClean="0"/>
              <a:t>OpenCL</a:t>
            </a:r>
            <a:r>
              <a:rPr lang="en-US" sz="1200" b="0" dirty="0" smtClean="0"/>
              <a:t> GPU on that machine that it finds</a:t>
            </a:r>
          </a:p>
          <a:p>
            <a:pPr>
              <a:buFont typeface="Lucida Grande"/>
              <a:buChar char="-"/>
              <a:defRPr/>
            </a:pPr>
            <a:endParaRPr lang="en-US" sz="1200" dirty="0" smtClean="0">
              <a:cs typeface="Andale Mono"/>
            </a:endParaRPr>
          </a:p>
          <a:p>
            <a:pPr>
              <a:buFont typeface="Lucida Grande"/>
              <a:buChar char="-"/>
              <a:defRPr/>
            </a:pPr>
            <a:endParaRPr lang="en-US" sz="1200" dirty="0" smtClean="0">
              <a:cs typeface="Andale Mono"/>
            </a:endParaRPr>
          </a:p>
          <a:p>
            <a:pPr>
              <a:buFont typeface="Lucida Grande"/>
              <a:buChar char="-"/>
              <a:defRPr/>
            </a:pPr>
            <a:r>
              <a:rPr lang="en-US" sz="1200" dirty="0" smtClean="0">
                <a:cs typeface="Andale Mono"/>
              </a:rPr>
              <a:t>Once you have determined the available </a:t>
            </a:r>
            <a:r>
              <a:rPr lang="en-US" sz="1200" dirty="0" err="1" smtClean="0">
                <a:cs typeface="Andale Mono"/>
              </a:rPr>
              <a:t>OpenCL</a:t>
            </a:r>
            <a:r>
              <a:rPr lang="en-US" sz="1200" dirty="0" smtClean="0">
                <a:cs typeface="Andale Mono"/>
              </a:rPr>
              <a:t> devices on the machine and have obtained at least one valid device ID, you are ready to create an </a:t>
            </a:r>
            <a:r>
              <a:rPr lang="en-US" sz="1200" dirty="0" err="1" smtClean="0">
                <a:cs typeface="Andale Mono"/>
              </a:rPr>
              <a:t>OpenCL</a:t>
            </a:r>
            <a:r>
              <a:rPr lang="en-US" sz="1200" dirty="0" smtClean="0">
                <a:cs typeface="Andale Mono"/>
              </a:rPr>
              <a:t> context</a:t>
            </a:r>
          </a:p>
          <a:p>
            <a:pPr>
              <a:buFont typeface="Lucida Grande"/>
              <a:buChar char="-"/>
              <a:defRPr/>
            </a:pPr>
            <a:r>
              <a:rPr lang="en-US" sz="1200" dirty="0" smtClean="0">
                <a:cs typeface="Andale Mono"/>
              </a:rPr>
              <a:t>The context serves to group devices together to enable sharing of memory objects across different compute devices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92</a:t>
            </a:fld>
            <a:endParaRPr lang="en-US"/>
          </a:p>
        </p:txBody>
      </p:sp>
    </p:spTree>
    <p:extLst>
      <p:ext uri="{BB962C8B-B14F-4D97-AF65-F5344CB8AC3E}">
        <p14:creationId xmlns:p14="http://schemas.microsoft.com/office/powerpoint/2010/main" val="40951842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dirty="0" smtClean="0">
                <a:solidFill>
                  <a:srgbClr val="000000"/>
                </a:solidFill>
                <a:cs typeface="Andale Mono"/>
              </a:rPr>
              <a:t>After creating your </a:t>
            </a:r>
            <a:r>
              <a:rPr lang="en-US" sz="1200" dirty="0" err="1" smtClean="0">
                <a:solidFill>
                  <a:srgbClr val="000000"/>
                </a:solidFill>
                <a:cs typeface="Andale Mono"/>
              </a:rPr>
              <a:t>OpenCL</a:t>
            </a:r>
            <a:r>
              <a:rPr lang="en-US" sz="1200" dirty="0" smtClean="0">
                <a:solidFill>
                  <a:srgbClr val="000000"/>
                </a:solidFill>
                <a:cs typeface="Andale Mono"/>
              </a:rPr>
              <a:t> context, you must create a command queue</a:t>
            </a:r>
          </a:p>
          <a:p>
            <a:pPr>
              <a:buFont typeface="Lucida Grande"/>
              <a:buChar char="-"/>
              <a:defRPr/>
            </a:pPr>
            <a:r>
              <a:rPr lang="en-US" sz="1200" dirty="0" smtClean="0">
                <a:solidFill>
                  <a:srgbClr val="000000"/>
                </a:solidFill>
                <a:cs typeface="Andale Mono"/>
              </a:rPr>
              <a:t>You can specify that profiling be enabled to measure execution time of commands (specify 0 if you don’t want to use this option)</a:t>
            </a:r>
          </a:p>
          <a:p>
            <a:pPr>
              <a:buFont typeface="Lucida Grande"/>
              <a:buChar char="-"/>
              <a:defRPr/>
            </a:pPr>
            <a:r>
              <a:rPr lang="en-US" sz="1200" dirty="0" smtClean="0">
                <a:solidFill>
                  <a:srgbClr val="000000"/>
                </a:solidFill>
                <a:cs typeface="Andale Mono"/>
              </a:rPr>
              <a:t>The command queue issues commands to a specific compute device, and ensures that a set of operations occur in a particular order (by </a:t>
            </a:r>
            <a:r>
              <a:rPr lang="en-US" sz="1200" dirty="0" err="1" smtClean="0">
                <a:solidFill>
                  <a:srgbClr val="000000"/>
                </a:solidFill>
                <a:cs typeface="Andale Mono"/>
              </a:rPr>
              <a:t>enqueuing</a:t>
            </a:r>
            <a:r>
              <a:rPr lang="en-US" sz="1200" dirty="0" smtClean="0">
                <a:solidFill>
                  <a:srgbClr val="000000"/>
                </a:solidFill>
                <a:cs typeface="Andale Mono"/>
              </a:rPr>
              <a:t> commands, you request that the device execute your operations in the order that you </a:t>
            </a:r>
            <a:r>
              <a:rPr lang="en-US" sz="1200" dirty="0" err="1" smtClean="0">
                <a:solidFill>
                  <a:srgbClr val="000000"/>
                </a:solidFill>
                <a:cs typeface="Andale Mono"/>
              </a:rPr>
              <a:t>enqueue</a:t>
            </a:r>
            <a:r>
              <a:rPr lang="en-US" sz="1200" dirty="0" smtClean="0">
                <a:solidFill>
                  <a:srgbClr val="000000"/>
                </a:solidFill>
                <a:cs typeface="Andale Mono"/>
              </a:rPr>
              <a:t> them)</a:t>
            </a:r>
          </a:p>
          <a:p>
            <a:pPr>
              <a:buFont typeface="Lucida Grande"/>
              <a:buChar char="-"/>
              <a:defRPr/>
            </a:pPr>
            <a:endParaRPr lang="en-US" sz="1200" dirty="0" smtClean="0">
              <a:solidFill>
                <a:srgbClr val="000000"/>
              </a:solidFill>
              <a:cs typeface="Andale Mono"/>
            </a:endParaRPr>
          </a:p>
          <a:p>
            <a:pPr>
              <a:buFont typeface="Lucida Grande"/>
              <a:buChar char="-"/>
              <a:defRPr/>
            </a:pPr>
            <a:r>
              <a:rPr lang="en-US" sz="1200" dirty="0" smtClean="0">
                <a:solidFill>
                  <a:srgbClr val="000000"/>
                </a:solidFill>
                <a:cs typeface="Andale Mono"/>
              </a:rPr>
              <a:t>As long as your command queues do not issue commands involving the same objects, you do not have to worry about synchronization</a:t>
            </a:r>
          </a:p>
          <a:p>
            <a:pPr>
              <a:buFont typeface="Lucida Grande"/>
              <a:buChar char="-"/>
              <a:defRPr/>
            </a:pPr>
            <a:r>
              <a:rPr lang="en-US" sz="1200" dirty="0" smtClean="0">
                <a:solidFill>
                  <a:srgbClr val="000000"/>
                </a:solidFill>
                <a:cs typeface="Andale Mono"/>
              </a:rPr>
              <a:t>You are responsible for synchronizing any necessary order of execution </a:t>
            </a:r>
          </a:p>
          <a:p>
            <a:pPr>
              <a:buFont typeface="Lucida Grande"/>
              <a:buChar char="-"/>
              <a:defRPr/>
            </a:pPr>
            <a:r>
              <a:rPr lang="en-US" sz="1200" dirty="0" smtClean="0">
                <a:solidFill>
                  <a:srgbClr val="000000"/>
                </a:solidFill>
                <a:cs typeface="Andale Mono"/>
              </a:rPr>
              <a:t>The </a:t>
            </a:r>
            <a:r>
              <a:rPr lang="en-US" sz="1200" dirty="0" err="1" smtClean="0">
                <a:solidFill>
                  <a:srgbClr val="000000"/>
                </a:solidFill>
                <a:cs typeface="Andale Mono"/>
              </a:rPr>
              <a:t>OpenCL</a:t>
            </a:r>
            <a:r>
              <a:rPr lang="en-US" sz="1200" dirty="0" smtClean="0">
                <a:solidFill>
                  <a:srgbClr val="000000"/>
                </a:solidFill>
                <a:cs typeface="Andale Mono"/>
              </a:rPr>
              <a:t> API includes synchronization commands for this purpose (note that a command is not independent if it writes a memory object read by another command)</a:t>
            </a:r>
          </a:p>
          <a:p>
            <a:pPr>
              <a:buFont typeface="Lucida Grande"/>
              <a:buChar char="-"/>
              <a:defRPr/>
            </a:pPr>
            <a:r>
              <a:rPr lang="en-US" sz="1200" dirty="0" smtClean="0">
                <a:solidFill>
                  <a:srgbClr val="000000"/>
                </a:solidFill>
                <a:cs typeface="Andale Mono"/>
              </a:rPr>
              <a:t>If you have multiple </a:t>
            </a:r>
            <a:r>
              <a:rPr lang="en-US" sz="1200" dirty="0" err="1" smtClean="0">
                <a:solidFill>
                  <a:srgbClr val="000000"/>
                </a:solidFill>
                <a:cs typeface="Andale Mono"/>
              </a:rPr>
              <a:t>OpenCL</a:t>
            </a:r>
            <a:r>
              <a:rPr lang="en-US" sz="1200" dirty="0" smtClean="0">
                <a:solidFill>
                  <a:srgbClr val="000000"/>
                </a:solidFill>
                <a:cs typeface="Andale Mono"/>
              </a:rPr>
              <a:t> devices (such as a CPU and a GPU), you must create a command queue for each and you have to divide up the work and submit commands separately to each</a:t>
            </a:r>
          </a:p>
          <a:p>
            <a:pPr>
              <a:buFont typeface="Lucida Grande"/>
              <a:buChar char="-"/>
              <a:defRPr/>
            </a:pPr>
            <a:endParaRPr lang="en-US" sz="1200" dirty="0" smtClean="0">
              <a:solidFill>
                <a:srgbClr val="000000"/>
              </a:solidFill>
              <a:cs typeface="Andale Mono"/>
            </a:endParaRP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94</a:t>
            </a:fld>
            <a:endParaRPr lang="en-US"/>
          </a:p>
        </p:txBody>
      </p:sp>
    </p:spTree>
    <p:extLst>
      <p:ext uri="{BB962C8B-B14F-4D97-AF65-F5344CB8AC3E}">
        <p14:creationId xmlns:p14="http://schemas.microsoft.com/office/powerpoint/2010/main" val="14860801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2000" b="0" dirty="0" err="1" smtClean="0"/>
              <a:t>OpenCL</a:t>
            </a:r>
            <a:r>
              <a:rPr lang="en-US" sz="2000" b="0" dirty="0" smtClean="0"/>
              <a:t> supports </a:t>
            </a:r>
            <a:r>
              <a:rPr lang="en-US" sz="2000" dirty="0" smtClean="0"/>
              <a:t>data parallel </a:t>
            </a:r>
            <a:r>
              <a:rPr lang="en-US" sz="2000" b="0" dirty="0" smtClean="0"/>
              <a:t>and </a:t>
            </a:r>
            <a:r>
              <a:rPr lang="en-US" sz="2000" dirty="0" smtClean="0"/>
              <a:t>task parallel </a:t>
            </a:r>
            <a:r>
              <a:rPr lang="en-US" sz="2000" b="0" dirty="0" smtClean="0"/>
              <a:t>programming models: </a:t>
            </a:r>
          </a:p>
          <a:p>
            <a:pPr lvl="1">
              <a:buFont typeface="Lucida Grande"/>
              <a:buChar char="-"/>
              <a:defRPr/>
            </a:pPr>
            <a:r>
              <a:rPr lang="en-US" sz="1800" dirty="0" smtClean="0"/>
              <a:t>As used in </a:t>
            </a:r>
            <a:r>
              <a:rPr lang="en-US" sz="1800" dirty="0" err="1" smtClean="0"/>
              <a:t>OpenCL</a:t>
            </a:r>
            <a:r>
              <a:rPr lang="en-US" sz="1800" dirty="0" smtClean="0"/>
              <a:t>, data parallel processing refers to many instances of the same kernel being executed simultaneously, with each instance operating on its own set of data (each set of data is associated with a point in a 1-, 2-, or 3-dimensional index space) </a:t>
            </a:r>
          </a:p>
          <a:p>
            <a:pPr lvl="1">
              <a:buFont typeface="Lucida Grande"/>
              <a:buChar char="-"/>
              <a:defRPr/>
            </a:pPr>
            <a:r>
              <a:rPr lang="en-US" sz="1800" dirty="0" smtClean="0"/>
              <a:t>Task parallel programming is similar to the familiar process of spawning multiple threads, each performing different tasks. In </a:t>
            </a:r>
            <a:r>
              <a:rPr lang="en-US" sz="1800" dirty="0" err="1" smtClean="0"/>
              <a:t>OpenCL</a:t>
            </a:r>
            <a:r>
              <a:rPr lang="en-US" sz="1800" dirty="0" smtClean="0"/>
              <a:t> terms, task-parallel programming involves </a:t>
            </a:r>
            <a:r>
              <a:rPr lang="en-US" sz="1800" dirty="0" err="1" smtClean="0"/>
              <a:t>enqueuing</a:t>
            </a:r>
            <a:r>
              <a:rPr lang="en-US" sz="1800" dirty="0" smtClean="0"/>
              <a:t> many kernels, and letting </a:t>
            </a:r>
            <a:r>
              <a:rPr lang="en-US" sz="1800" dirty="0" err="1" smtClean="0"/>
              <a:t>OpenCL</a:t>
            </a:r>
            <a:r>
              <a:rPr lang="en-US" sz="1800" dirty="0" smtClean="0"/>
              <a:t> run them in parallel using available processors </a:t>
            </a:r>
          </a:p>
          <a:p>
            <a:endParaRPr lang="en-US" dirty="0" smtClean="0"/>
          </a:p>
          <a:p>
            <a:pPr>
              <a:buFont typeface="Lucida Grande"/>
              <a:buChar char="-"/>
              <a:defRPr/>
            </a:pPr>
            <a:r>
              <a:rPr lang="en-US" sz="2000" b="0" dirty="0" smtClean="0"/>
              <a:t>Every application that uses </a:t>
            </a:r>
            <a:r>
              <a:rPr lang="en-US" sz="2000" b="0" dirty="0" err="1" smtClean="0"/>
              <a:t>OpenCL</a:t>
            </a:r>
            <a:r>
              <a:rPr lang="en-US" sz="2000" b="0" dirty="0" smtClean="0"/>
              <a:t> has to go through a pre-defined series of steps in order to efficiently offload computation to an </a:t>
            </a:r>
            <a:r>
              <a:rPr lang="en-US" sz="2000" b="0" dirty="0" err="1" smtClean="0"/>
              <a:t>OpenCL</a:t>
            </a:r>
            <a:r>
              <a:rPr lang="en-US" sz="2000" b="0" dirty="0" smtClean="0"/>
              <a:t> device</a:t>
            </a:r>
          </a:p>
          <a:p>
            <a:pPr>
              <a:buFont typeface="Lucida Grande"/>
              <a:buChar char="-"/>
              <a:defRPr/>
            </a:pPr>
            <a:r>
              <a:rPr lang="en-US" sz="2000" b="0" dirty="0" smtClean="0"/>
              <a:t>Keep in mind for optimal operation and parallelism:</a:t>
            </a:r>
          </a:p>
          <a:p>
            <a:pPr lvl="1">
              <a:buFont typeface="Lucida Grande"/>
              <a:buChar char="-"/>
              <a:defRPr/>
            </a:pPr>
            <a:r>
              <a:rPr lang="en-US" sz="1800" dirty="0" smtClean="0"/>
              <a:t>Data versus Task Parallelism</a:t>
            </a:r>
          </a:p>
          <a:p>
            <a:pPr lvl="1">
              <a:buFont typeface="Lucida Grande"/>
              <a:buChar char="-"/>
              <a:defRPr/>
            </a:pPr>
            <a:r>
              <a:rPr lang="en-US" sz="1800" dirty="0" smtClean="0"/>
              <a:t>Memory location (and operations) and effect on parallelism</a:t>
            </a:r>
          </a:p>
          <a:p>
            <a:pPr lvl="1">
              <a:buFont typeface="Lucida Grande"/>
              <a:buChar char="-"/>
              <a:defRPr/>
            </a:pPr>
            <a:r>
              <a:rPr lang="en-US" sz="1800" dirty="0" smtClean="0"/>
              <a:t>Data size and memory size for optimal processing and latency overhead between devices compared to within devices</a:t>
            </a:r>
          </a:p>
          <a:p>
            <a:pPr lvl="1">
              <a:buFont typeface="Lucida Grande"/>
              <a:buChar char="-"/>
              <a:defRPr/>
            </a:pPr>
            <a:r>
              <a:rPr lang="en-US" sz="1800" dirty="0" smtClean="0"/>
              <a:t>How commands should be queued</a:t>
            </a:r>
          </a:p>
          <a:p>
            <a:pPr lvl="1">
              <a:buFont typeface="Lucida Grande"/>
              <a:buChar char="-"/>
              <a:defRPr/>
            </a:pPr>
            <a:r>
              <a:rPr lang="en-US" sz="1800" dirty="0" smtClean="0"/>
              <a:t>Type of device and capabilities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122</a:t>
            </a:fld>
            <a:endParaRPr lang="en-US"/>
          </a:p>
        </p:txBody>
      </p:sp>
    </p:spTree>
    <p:extLst>
      <p:ext uri="{BB962C8B-B14F-4D97-AF65-F5344CB8AC3E}">
        <p14:creationId xmlns:p14="http://schemas.microsoft.com/office/powerpoint/2010/main" val="359828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1200" b="0" dirty="0" smtClean="0"/>
              <a:t>When you write a set of instructions in the </a:t>
            </a:r>
            <a:r>
              <a:rPr lang="en-US" sz="1200" b="0" dirty="0" err="1" smtClean="0"/>
              <a:t>OpenCL</a:t>
            </a:r>
            <a:r>
              <a:rPr lang="en-US" sz="1200" b="0" dirty="0" smtClean="0"/>
              <a:t> C language intended for compilation and execution on a device you’re creating an </a:t>
            </a:r>
            <a:r>
              <a:rPr lang="en-US" sz="1200" b="0" dirty="0" err="1" smtClean="0"/>
              <a:t>OpenCL</a:t>
            </a:r>
            <a:r>
              <a:rPr lang="en-US" sz="1200" b="0" dirty="0" smtClean="0"/>
              <a:t> </a:t>
            </a:r>
            <a:r>
              <a:rPr lang="en-US" sz="1200" dirty="0" smtClean="0"/>
              <a:t>kernel</a:t>
            </a:r>
            <a:r>
              <a:rPr lang="en-US" sz="1200" b="0" dirty="0" smtClean="0"/>
              <a:t> (also called a kernel function of a compute kernel)</a:t>
            </a:r>
          </a:p>
          <a:p>
            <a:pPr eaLnBrk="1" hangingPunct="1">
              <a:buFontTx/>
              <a:buChar char="-"/>
              <a:defRPr/>
            </a:pPr>
            <a:r>
              <a:rPr lang="en-US" sz="1200" b="0" dirty="0" smtClean="0"/>
              <a:t>A </a:t>
            </a:r>
            <a:r>
              <a:rPr lang="en-US" sz="1200" dirty="0" smtClean="0"/>
              <a:t>kernel</a:t>
            </a:r>
            <a:r>
              <a:rPr lang="en-US" sz="1200" b="0" dirty="0" smtClean="0"/>
              <a:t> is essentially a function written in a language that enables it to be compiled for execution on any device that supports </a:t>
            </a:r>
            <a:r>
              <a:rPr lang="en-US" sz="1200" b="0" dirty="0" err="1" smtClean="0"/>
              <a:t>OpenCL</a:t>
            </a:r>
            <a:endParaRPr lang="en-US" sz="1200" b="0" dirty="0" smtClean="0"/>
          </a:p>
          <a:p>
            <a:pPr eaLnBrk="1" hangingPunct="1">
              <a:buFontTx/>
              <a:buChar char="-"/>
              <a:defRPr/>
            </a:pPr>
            <a:r>
              <a:rPr lang="en-US" sz="1200" b="0" dirty="0" smtClean="0"/>
              <a:t>Although </a:t>
            </a:r>
            <a:r>
              <a:rPr lang="en-US" sz="1200" dirty="0" smtClean="0"/>
              <a:t>kernels</a:t>
            </a:r>
            <a:r>
              <a:rPr lang="en-US" sz="1200" b="0" dirty="0" smtClean="0"/>
              <a:t> are </a:t>
            </a:r>
            <a:r>
              <a:rPr lang="en-US" sz="1200" b="0" dirty="0" err="1" smtClean="0"/>
              <a:t>enqueued</a:t>
            </a:r>
            <a:r>
              <a:rPr lang="en-US" sz="1200" b="0" dirty="0" smtClean="0"/>
              <a:t> for execution by host applications, a </a:t>
            </a:r>
            <a:r>
              <a:rPr lang="en-US" sz="1200" dirty="0" smtClean="0"/>
              <a:t>kernel</a:t>
            </a:r>
            <a:r>
              <a:rPr lang="en-US" sz="1200" b="0" dirty="0" smtClean="0"/>
              <a:t> must be compiled separately in order to be </a:t>
            </a:r>
            <a:r>
              <a:rPr lang="en-US" sz="1200" b="0" dirty="0" err="1" smtClean="0"/>
              <a:t>customised</a:t>
            </a:r>
            <a:r>
              <a:rPr lang="en-US" sz="1200" b="0" dirty="0" smtClean="0"/>
              <a:t> for the device</a:t>
            </a:r>
          </a:p>
          <a:p>
            <a:pPr eaLnBrk="1" hangingPunct="1">
              <a:buFontTx/>
              <a:buChar char="-"/>
              <a:defRPr/>
            </a:pPr>
            <a:r>
              <a:rPr lang="en-US" sz="1200" dirty="0" smtClean="0"/>
              <a:t>Kernels</a:t>
            </a:r>
            <a:r>
              <a:rPr lang="en-US" sz="1200" b="0" dirty="0" smtClean="0"/>
              <a:t> can be compiled at runtime when launching the host            application (online), or you can use a previously built binary</a:t>
            </a:r>
            <a:br>
              <a:rPr lang="en-US" sz="1200" b="0" dirty="0" smtClean="0"/>
            </a:br>
            <a:r>
              <a:rPr lang="en-US" sz="1200" b="0" dirty="0" smtClean="0"/>
              <a:t>(offline)</a:t>
            </a:r>
          </a:p>
          <a:p>
            <a:pPr eaLnBrk="1" hangingPunct="1">
              <a:buFontTx/>
              <a:buChar char="-"/>
              <a:defRPr/>
            </a:pPr>
            <a:r>
              <a:rPr lang="en-US" sz="1200" b="0" dirty="0" smtClean="0"/>
              <a:t>There can be more than one kernel</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9</a:t>
            </a:fld>
            <a:endParaRPr lang="en-US"/>
          </a:p>
        </p:txBody>
      </p:sp>
    </p:spTree>
    <p:extLst>
      <p:ext uri="{BB962C8B-B14F-4D97-AF65-F5344CB8AC3E}">
        <p14:creationId xmlns:p14="http://schemas.microsoft.com/office/powerpoint/2010/main" val="1615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https://code.google.com/p/opencl-book-samples/" TargetMode="External"/><Relationship Id="rId4" Type="http://schemas.openxmlformats.org/officeDocument/2006/relationships/hyperlink" Target="https://developer.apple.com/library/mac/#documentation/Performance/Conceptual/OpenCL_MacProgGuide/Introduction/Introduction.html" TargetMode="External"/><Relationship Id="rId1" Type="http://schemas.openxmlformats.org/officeDocument/2006/relationships/slideLayout" Target="../slideLayouts/slideLayout1.xml"/><Relationship Id="rId2" Type="http://schemas.openxmlformats.org/officeDocument/2006/relationships/hyperlink" Target="http://www.fixstars.com/en/opencl/book/OpenCLProgrammingBook/conten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4.jpeg"/><Relationship Id="rId5"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jpeg"/><Relationship Id="rId5" Type="http://schemas.openxmlformats.org/officeDocument/2006/relationships/image" Target="../media/image20.jpe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jpeg"/><Relationship Id="rId5" Type="http://schemas.openxmlformats.org/officeDocument/2006/relationships/image" Target="../media/image20.jpeg"/><Relationship Id="rId6"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14.jpeg"/><Relationship Id="rId5" Type="http://schemas.openxmlformats.org/officeDocument/2006/relationships/image" Target="../media/image16.jpeg"/><Relationship Id="rId6" Type="http://schemas.openxmlformats.org/officeDocument/2006/relationships/image" Target="../media/image20.jpeg"/><Relationship Id="rId7"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14.jpeg"/><Relationship Id="rId6" Type="http://schemas.openxmlformats.org/officeDocument/2006/relationships/image" Target="../media/image16.jpeg"/><Relationship Id="rId7" Type="http://schemas.openxmlformats.org/officeDocument/2006/relationships/image" Target="../media/image20.jpeg"/><Relationship Id="rId8" Type="http://schemas.openxmlformats.org/officeDocument/2006/relationships/image" Target="../media/image28.jpeg"/><Relationship Id="rId9" Type="http://schemas.openxmlformats.org/officeDocument/2006/relationships/image" Target="../media/image44.jpe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14.jpeg"/><Relationship Id="rId6" Type="http://schemas.openxmlformats.org/officeDocument/2006/relationships/image" Target="../media/image16.jpeg"/><Relationship Id="rId7" Type="http://schemas.openxmlformats.org/officeDocument/2006/relationships/image" Target="../media/image20.jpeg"/><Relationship Id="rId8" Type="http://schemas.openxmlformats.org/officeDocument/2006/relationships/image" Target="../media/image28.jpeg"/><Relationship Id="rId9" Type="http://schemas.openxmlformats.org/officeDocument/2006/relationships/image" Target="../media/image44.jpeg"/><Relationship Id="rId10" Type="http://schemas.openxmlformats.org/officeDocument/2006/relationships/image" Target="../media/image45.jpeg"/><Relationship Id="rId11"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0" Type="http://schemas.openxmlformats.org/officeDocument/2006/relationships/image" Target="../media/image4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5.jpe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1.jpe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2.jpe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68.jpe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68.jpe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54.jpeg"/><Relationship Id="rId5" Type="http://schemas.openxmlformats.org/officeDocument/2006/relationships/image" Target="../media/image75.jpe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jpe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jpeg"/><Relationship Id="rId3" Type="http://schemas.openxmlformats.org/officeDocument/2006/relationships/image" Target="../media/image7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8.jpeg"/></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2.jpeg"/><Relationship Id="rId5" Type="http://schemas.openxmlformats.org/officeDocument/2006/relationships/image" Target="../media/image83.jpe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jpeg"/><Relationship Id="rId5" Type="http://schemas.openxmlformats.org/officeDocument/2006/relationships/image" Target="../media/image20.jpeg"/><Relationship Id="rId6" Type="http://schemas.openxmlformats.org/officeDocument/2006/relationships/image" Target="../media/image28.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0" Type="http://schemas.openxmlformats.org/officeDocument/2006/relationships/image" Target="../media/image85.jpe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Picture 7" descr="MeshCar_withFE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306" y="2560637"/>
            <a:ext cx="5207000" cy="2794000"/>
          </a:xfrm>
          <a:prstGeom prst="rect">
            <a:avLst/>
          </a:prstGeom>
        </p:spPr>
      </p:pic>
      <p:sp>
        <p:nvSpPr>
          <p:cNvPr id="9" name="TextBox 8"/>
          <p:cNvSpPr txBox="1"/>
          <p:nvPr/>
        </p:nvSpPr>
        <p:spPr>
          <a:xfrm>
            <a:off x="3517106" y="1874837"/>
            <a:ext cx="3895297" cy="773289"/>
          </a:xfrm>
          <a:prstGeom prst="rect">
            <a:avLst/>
          </a:prstGeom>
          <a:noFill/>
        </p:spPr>
        <p:txBody>
          <a:bodyPr wrap="none" lIns="0" tIns="0" rIns="0" rtlCol="0">
            <a:spAutoFit/>
          </a:bodyPr>
          <a:lstStyle/>
          <a:p>
            <a:pPr>
              <a:lnSpc>
                <a:spcPts val="4500"/>
              </a:lnSpc>
              <a:tabLst/>
            </a:pPr>
            <a:r>
              <a:rPr lang="en-US" altLang="zh-CN" sz="9600" dirty="0" err="1" smtClean="0">
                <a:solidFill>
                  <a:srgbClr val="FFFFFF"/>
                </a:solidFill>
                <a:latin typeface="Calibri"/>
                <a:cs typeface="Calibri"/>
              </a:rPr>
              <a:t>OpenCL</a:t>
            </a:r>
            <a:endParaRPr lang="en-US" altLang="zh-CN" sz="9600" dirty="0" smtClean="0">
              <a:solidFill>
                <a:srgbClr val="FFFFFF"/>
              </a:solidFill>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166" y="350837"/>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8864333"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Kernel Objects, Programs, and Contexts:</a:t>
            </a:r>
          </a:p>
        </p:txBody>
      </p:sp>
      <p:sp>
        <p:nvSpPr>
          <p:cNvPr id="5" name="TextBox 1"/>
          <p:cNvSpPr txBox="1"/>
          <p:nvPr/>
        </p:nvSpPr>
        <p:spPr>
          <a:xfrm>
            <a:off x="621506" y="1874837"/>
            <a:ext cx="9753600" cy="5463033"/>
          </a:xfrm>
          <a:prstGeom prst="rect">
            <a:avLst/>
          </a:prstGeom>
          <a:noFill/>
        </p:spPr>
        <p:txBody>
          <a:bodyPr wrap="square" lIns="0" tIns="0" rIns="0" rtlCol="0">
            <a:spAutoFit/>
          </a:bodyPr>
          <a:lstStyle/>
          <a:p>
            <a:pPr>
              <a:defRPr/>
            </a:pPr>
            <a:r>
              <a:rPr lang="en-AU" sz="3200" dirty="0">
                <a:solidFill>
                  <a:srgbClr val="FFFFFF"/>
                </a:solidFill>
              </a:rPr>
              <a:t>A kernel object encapsulates a specific kernel declared in the </a:t>
            </a:r>
            <a:r>
              <a:rPr lang="en-AU" sz="3200" dirty="0" smtClean="0">
                <a:solidFill>
                  <a:srgbClr val="FFFFFF"/>
                </a:solidFill>
              </a:rPr>
              <a:t>program</a:t>
            </a:r>
          </a:p>
          <a:p>
            <a:pPr>
              <a:defRPr/>
            </a:pPr>
            <a:endParaRPr lang="en-AU" sz="3200" dirty="0">
              <a:solidFill>
                <a:srgbClr val="FFFFFF"/>
              </a:solidFill>
            </a:endParaRPr>
          </a:p>
          <a:p>
            <a:pPr>
              <a:defRPr/>
            </a:pPr>
            <a:r>
              <a:rPr lang="en-AU" sz="3200" dirty="0">
                <a:solidFill>
                  <a:srgbClr val="FFFFFF"/>
                </a:solidFill>
              </a:rPr>
              <a:t>An </a:t>
            </a:r>
            <a:r>
              <a:rPr lang="en-AU" sz="3200" dirty="0" err="1">
                <a:solidFill>
                  <a:srgbClr val="FFFFFF"/>
                </a:solidFill>
              </a:rPr>
              <a:t>OpenCL</a:t>
            </a:r>
            <a:r>
              <a:rPr lang="en-AU" sz="3200" dirty="0">
                <a:solidFill>
                  <a:srgbClr val="FFFFFF"/>
                </a:solidFill>
              </a:rPr>
              <a:t> program is a set of </a:t>
            </a:r>
            <a:r>
              <a:rPr lang="en-AU" sz="3200" dirty="0" err="1">
                <a:solidFill>
                  <a:srgbClr val="FFFFFF"/>
                </a:solidFill>
              </a:rPr>
              <a:t>OpenCL</a:t>
            </a:r>
            <a:r>
              <a:rPr lang="en-AU" sz="3200" dirty="0">
                <a:solidFill>
                  <a:srgbClr val="FFFFFF"/>
                </a:solidFill>
              </a:rPr>
              <a:t> kernels, </a:t>
            </a:r>
            <a:r>
              <a:rPr lang="en-AU" sz="3200" dirty="0" err="1">
                <a:solidFill>
                  <a:srgbClr val="FFFFFF"/>
                </a:solidFill>
              </a:rPr>
              <a:t>auxillary</a:t>
            </a:r>
            <a:r>
              <a:rPr lang="en-AU" sz="3200" dirty="0">
                <a:solidFill>
                  <a:srgbClr val="FFFFFF"/>
                </a:solidFill>
              </a:rPr>
              <a:t> functions called by the kernels, and constants used by the </a:t>
            </a:r>
            <a:r>
              <a:rPr lang="en-AU" sz="3200" dirty="0" smtClean="0">
                <a:solidFill>
                  <a:srgbClr val="FFFFFF"/>
                </a:solidFill>
              </a:rPr>
              <a:t>kernels</a:t>
            </a:r>
          </a:p>
          <a:p>
            <a:pPr>
              <a:defRPr/>
            </a:pPr>
            <a:endParaRPr lang="en-AU" sz="3200" dirty="0">
              <a:solidFill>
                <a:srgbClr val="FFFFFF"/>
              </a:solidFill>
            </a:endParaRPr>
          </a:p>
          <a:p>
            <a:pPr>
              <a:defRPr/>
            </a:pPr>
            <a:r>
              <a:rPr lang="en-AU" sz="3200" dirty="0">
                <a:solidFill>
                  <a:srgbClr val="FFFFFF"/>
                </a:solidFill>
              </a:rPr>
              <a:t>The context is the environment in which the </a:t>
            </a:r>
            <a:r>
              <a:rPr lang="en-AU" sz="3200" dirty="0" err="1">
                <a:solidFill>
                  <a:srgbClr val="FFFFFF"/>
                </a:solidFill>
              </a:rPr>
              <a:t>OpenCL</a:t>
            </a:r>
            <a:r>
              <a:rPr lang="en-AU" sz="3200" dirty="0">
                <a:solidFill>
                  <a:srgbClr val="FFFFFF"/>
                </a:solidFill>
              </a:rPr>
              <a:t> kernels execute</a:t>
            </a: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FFFFFF"/>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FFFFFF"/>
                </a:solidFill>
                <a:latin typeface="Calibri"/>
                <a:cs typeface="Calibri"/>
              </a:rPr>
              <a:t>GPU</a:t>
            </a:r>
            <a:r>
              <a:rPr lang="en-US" altLang="zh-CN" sz="2016" dirty="0" smtClean="0">
                <a:latin typeface="Calibri"/>
                <a:cs typeface="Calibri"/>
              </a:rPr>
              <a:t> </a:t>
            </a:r>
            <a:r>
              <a:rPr lang="en-US" altLang="zh-CN" sz="2016" dirty="0" smtClean="0">
                <a:solidFill>
                  <a:srgbClr val="FFFFFF"/>
                </a:solidFill>
                <a:latin typeface="Calibri"/>
                <a:cs typeface="Calibri"/>
              </a:rPr>
              <a:t>identification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93051" y="3014253"/>
            <a:ext cx="6637726" cy="774030"/>
          </a:xfrm>
          <a:custGeom>
            <a:avLst/>
            <a:gdLst>
              <a:gd name="connsiteX0" fmla="*/ 0 w 6637726"/>
              <a:gd name="connsiteY0" fmla="*/ 0 h 774030"/>
              <a:gd name="connsiteX1" fmla="*/ 6637726 w 6637726"/>
              <a:gd name="connsiteY1" fmla="*/ 0 h 774030"/>
              <a:gd name="connsiteX2" fmla="*/ 6637726 w 6637726"/>
              <a:gd name="connsiteY2" fmla="*/ 774030 h 774030"/>
              <a:gd name="connsiteX3" fmla="*/ 0 w 6637726"/>
              <a:gd name="connsiteY3" fmla="*/ 774030 h 774030"/>
              <a:gd name="connsiteX4" fmla="*/ 0 w 6637726"/>
              <a:gd name="connsiteY4" fmla="*/ 0 h 7740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37726" h="774030">
                <a:moveTo>
                  <a:pt x="0" y="0"/>
                </a:moveTo>
                <a:lnTo>
                  <a:pt x="6637726" y="0"/>
                </a:lnTo>
                <a:lnTo>
                  <a:pt x="6637726" y="774030"/>
                </a:lnTo>
                <a:lnTo>
                  <a:pt x="0" y="774030"/>
                </a:lnTo>
                <a:lnTo>
                  <a:pt x="0" y="0"/>
                </a:lnTo>
              </a:path>
            </a:pathLst>
          </a:custGeom>
          <a:solidFill>
            <a:srgbClr val="07182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84699" y="3005900"/>
            <a:ext cx="6654432" cy="790735"/>
          </a:xfrm>
          <a:custGeom>
            <a:avLst/>
            <a:gdLst>
              <a:gd name="connsiteX0" fmla="*/ 8352 w 6654432"/>
              <a:gd name="connsiteY0" fmla="*/ 8352 h 790735"/>
              <a:gd name="connsiteX1" fmla="*/ 6646079 w 6654432"/>
              <a:gd name="connsiteY1" fmla="*/ 8352 h 790735"/>
              <a:gd name="connsiteX2" fmla="*/ 6646079 w 6654432"/>
              <a:gd name="connsiteY2" fmla="*/ 782383 h 790735"/>
              <a:gd name="connsiteX3" fmla="*/ 8352 w 6654432"/>
              <a:gd name="connsiteY3" fmla="*/ 782383 h 790735"/>
              <a:gd name="connsiteX4" fmla="*/ 8352 w 6654432"/>
              <a:gd name="connsiteY4" fmla="*/ 8352 h 7907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54432" h="790735">
                <a:moveTo>
                  <a:pt x="8352" y="8352"/>
                </a:moveTo>
                <a:lnTo>
                  <a:pt x="6646079" y="8352"/>
                </a:lnTo>
                <a:lnTo>
                  <a:pt x="6646079" y="782383"/>
                </a:lnTo>
                <a:lnTo>
                  <a:pt x="8352" y="782383"/>
                </a:lnTo>
                <a:lnTo>
                  <a:pt x="8352" y="8352"/>
                </a:lnTo>
              </a:path>
            </a:pathLst>
          </a:custGeom>
          <a:solidFill>
            <a:srgbClr val="000000">
              <a:alpha val="0"/>
            </a:srgbClr>
          </a:solidFill>
          <a:ln w="12700">
            <a:solidFill>
              <a:srgbClr val="1C59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400157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GPU</a:t>
            </a:r>
            <a:r>
              <a:rPr lang="en-US" altLang="zh-CN" sz="4209" dirty="0" smtClean="0">
                <a:latin typeface="Calibri"/>
                <a:cs typeface="Calibri"/>
              </a:rPr>
              <a:t> </a:t>
            </a:r>
            <a:r>
              <a:rPr lang="en-US" altLang="zh-CN" sz="4209" dirty="0" smtClean="0">
                <a:solidFill>
                  <a:srgbClr val="FFFFFF"/>
                </a:solidFill>
                <a:latin typeface="Calibri"/>
                <a:cs typeface="Calibri"/>
              </a:rPr>
              <a:t>Identification</a:t>
            </a:r>
          </a:p>
        </p:txBody>
      </p:sp>
      <p:sp>
        <p:nvSpPr>
          <p:cNvPr id="7" name="TextBox 1"/>
          <p:cNvSpPr txBox="1"/>
          <p:nvPr/>
        </p:nvSpPr>
        <p:spPr>
          <a:xfrm>
            <a:off x="685800" y="1435100"/>
            <a:ext cx="5429810"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Renderer</a:t>
            </a:r>
            <a:r>
              <a:rPr lang="en-US" altLang="zh-CN" sz="3156" dirty="0" smtClean="0">
                <a:latin typeface="Calibri"/>
                <a:cs typeface="Calibri"/>
              </a:rPr>
              <a:t> </a:t>
            </a:r>
            <a:r>
              <a:rPr lang="en-US" altLang="zh-CN" sz="3156" dirty="0" smtClean="0">
                <a:solidFill>
                  <a:srgbClr val="8E8E93"/>
                </a:solidFill>
                <a:latin typeface="Calibri"/>
                <a:cs typeface="Calibri"/>
              </a:rPr>
              <a:t>ID</a:t>
            </a:r>
            <a:r>
              <a:rPr lang="en-US" altLang="zh-CN" sz="3156" dirty="0" smtClean="0">
                <a:latin typeface="Calibri"/>
                <a:cs typeface="Calibri"/>
              </a:rPr>
              <a:t> </a:t>
            </a:r>
            <a:r>
              <a:rPr lang="en-US" altLang="zh-CN" sz="3156" dirty="0" smtClean="0">
                <a:solidFill>
                  <a:srgbClr val="8E8E93"/>
                </a:solidFill>
                <a:latin typeface="Calibri"/>
                <a:cs typeface="Calibri"/>
              </a:rPr>
              <a:t>to</a:t>
            </a:r>
            <a:r>
              <a:rPr lang="en-US" altLang="zh-CN" sz="3156" dirty="0" smtClean="0">
                <a:latin typeface="Calibri"/>
                <a:cs typeface="Calibri"/>
              </a:rPr>
              <a:t> </a:t>
            </a:r>
            <a:r>
              <a:rPr lang="en-US" altLang="zh-CN" sz="3156" dirty="0" smtClean="0">
                <a:solidFill>
                  <a:srgbClr val="8E8E93"/>
                </a:solidFill>
                <a:latin typeface="Menlo Regular"/>
                <a:cs typeface="Menlo Regular"/>
              </a:rPr>
              <a:t>cl_device_id</a:t>
            </a:r>
          </a:p>
        </p:txBody>
      </p:sp>
      <p:sp>
        <p:nvSpPr>
          <p:cNvPr id="8" name="TextBox 1"/>
          <p:cNvSpPr txBox="1"/>
          <p:nvPr/>
        </p:nvSpPr>
        <p:spPr>
          <a:xfrm>
            <a:off x="685800" y="2400300"/>
            <a:ext cx="6989093"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The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cl_device_id</a:t>
            </a:r>
            <a:r>
              <a:rPr lang="en-US" altLang="zh-CN" sz="2104" dirty="0" smtClean="0">
                <a:latin typeface="Times New Roman" pitchFamily="18" charset="0"/>
                <a:cs typeface="Times New Roman" pitchFamily="18" charset="0"/>
              </a:rPr>
              <a:t> </a:t>
            </a:r>
            <a:r>
              <a:rPr lang="en-US" altLang="zh-CN" sz="2104" dirty="0" smtClean="0">
                <a:solidFill>
                  <a:srgbClr val="FFFFFF"/>
                </a:solidFill>
                <a:latin typeface="Calibri"/>
                <a:cs typeface="Calibri"/>
              </a:rPr>
              <a:t>is</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static</a:t>
            </a:r>
            <a:r>
              <a:rPr lang="en-US" altLang="zh-CN" sz="2104" dirty="0" smtClean="0">
                <a:latin typeface="Calibri"/>
                <a:cs typeface="Calibri"/>
              </a:rPr>
              <a:t> </a:t>
            </a:r>
            <a:r>
              <a:rPr lang="en-US" altLang="zh-CN" sz="2104" dirty="0" smtClean="0">
                <a:solidFill>
                  <a:srgbClr val="FFFFFF"/>
                </a:solidFill>
                <a:latin typeface="Calibri"/>
                <a:cs typeface="Calibri"/>
              </a:rPr>
              <a:t>global</a:t>
            </a:r>
            <a:r>
              <a:rPr lang="en-US" altLang="zh-CN" sz="2104" dirty="0" smtClean="0">
                <a:latin typeface="Calibri"/>
                <a:cs typeface="Calibri"/>
              </a:rPr>
              <a:t> </a:t>
            </a:r>
            <a:r>
              <a:rPr lang="en-US" altLang="zh-CN" sz="2104" dirty="0" smtClean="0">
                <a:solidFill>
                  <a:srgbClr val="FFFFFF"/>
                </a:solidFill>
                <a:latin typeface="Calibri"/>
                <a:cs typeface="Calibri"/>
              </a:rPr>
              <a:t>value,</a:t>
            </a:r>
            <a:r>
              <a:rPr lang="en-US" altLang="zh-CN" sz="2104" dirty="0" smtClean="0">
                <a:latin typeface="Calibri"/>
                <a:cs typeface="Calibri"/>
              </a:rPr>
              <a:t> </a:t>
            </a:r>
            <a:r>
              <a:rPr lang="en-US" altLang="zh-CN" sz="2104" dirty="0" smtClean="0">
                <a:solidFill>
                  <a:srgbClr val="FFFFFF"/>
                </a:solidFill>
                <a:latin typeface="Calibri"/>
                <a:cs typeface="Calibri"/>
              </a:rPr>
              <a:t>not</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context</a:t>
            </a:r>
            <a:r>
              <a:rPr lang="en-US" altLang="zh-CN" sz="2104" dirty="0" smtClean="0">
                <a:latin typeface="Calibri"/>
                <a:cs typeface="Calibri"/>
              </a:rPr>
              <a:t> </a:t>
            </a:r>
            <a:r>
              <a:rPr lang="en-US" altLang="zh-CN" sz="2104" dirty="0" smtClean="0">
                <a:solidFill>
                  <a:srgbClr val="FFFFFF"/>
                </a:solidFill>
                <a:latin typeface="Calibri"/>
                <a:cs typeface="Calibri"/>
              </a:rPr>
              <a:t>property</a:t>
            </a:r>
          </a:p>
        </p:txBody>
      </p:sp>
      <p:sp>
        <p:nvSpPr>
          <p:cNvPr id="9" name="TextBox 1"/>
          <p:cNvSpPr txBox="1"/>
          <p:nvPr/>
        </p:nvSpPr>
        <p:spPr>
          <a:xfrm>
            <a:off x="685800" y="2882900"/>
            <a:ext cx="38100" cy="139700"/>
          </a:xfrm>
          <a:prstGeom prst="rect">
            <a:avLst/>
          </a:prstGeom>
          <a:noFill/>
        </p:spPr>
        <p:txBody>
          <a:bodyPr wrap="none" lIns="0" tIns="0" rIns="0" rtlCol="0">
            <a:spAutoFit/>
          </a:bodyPr>
          <a:lstStyle/>
          <a:p>
            <a:pPr>
              <a:lnSpc>
                <a:spcPts val="1100"/>
              </a:lnSpc>
              <a:tabLst/>
            </a:pPr>
            <a:r>
              <a:rPr lang="en-US" altLang="zh-CN" sz="1104" dirty="0" smtClean="0">
                <a:solidFill>
                  <a:srgbClr val="000000"/>
                </a:solidFill>
                <a:latin typeface="Times New Roman" pitchFamily="18" charset="0"/>
                <a:cs typeface="Times New Roman" pitchFamily="18" charset="0"/>
              </a:rPr>
              <a:t>!</a:t>
            </a:r>
          </a:p>
        </p:txBody>
      </p:sp>
      <p:sp>
        <p:nvSpPr>
          <p:cNvPr id="10" name="TextBox 1"/>
          <p:cNvSpPr txBox="1"/>
          <p:nvPr/>
        </p:nvSpPr>
        <p:spPr>
          <a:xfrm>
            <a:off x="685800" y="3098800"/>
            <a:ext cx="41021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cl_device_id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secondaryCLDeviceId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11" name="TextBox 1"/>
          <p:cNvSpPr txBox="1"/>
          <p:nvPr/>
        </p:nvSpPr>
        <p:spPr>
          <a:xfrm>
            <a:off x="927100" y="3378200"/>
            <a:ext cx="6146800" cy="228600"/>
          </a:xfrm>
          <a:prstGeom prst="rect">
            <a:avLst/>
          </a:prstGeom>
          <a:noFill/>
        </p:spPr>
        <p:txBody>
          <a:bodyPr wrap="none" lIns="0" tIns="0" rIns="0" rtlCol="0">
            <a:spAutoFit/>
          </a:bodyPr>
          <a:lstStyle/>
          <a:p>
            <a:pPr>
              <a:lnSpc>
                <a:spcPts val="1800"/>
              </a:lnSpc>
              <a:tabLst/>
            </a:pPr>
            <a:r>
              <a:rPr lang="en-US" altLang="zh-CN" sz="1578" dirty="0" smtClean="0">
                <a:solidFill>
                  <a:srgbClr val="FEB800"/>
                </a:solidFill>
                <a:latin typeface="Menlo" pitchFamily="18" charset="0"/>
                <a:cs typeface="Menlo" pitchFamily="18" charset="0"/>
              </a:rPr>
              <a:t>CGLGetDeviceFromGLRenderer</a:t>
            </a:r>
            <a:r>
              <a:rPr lang="en-US" altLang="zh-CN" sz="1578" dirty="0" smtClean="0">
                <a:solidFill>
                  <a:srgbClr val="FFFFFF"/>
                </a:solidFill>
                <a:latin typeface="Menlo" pitchFamily="18" charset="0"/>
                <a:cs typeface="Menlo" pitchFamily="18" charset="0"/>
              </a:rPr>
              <a:t>(secondaryGPURendererID);</a:t>
            </a:r>
          </a:p>
        </p:txBody>
      </p:sp>
      <p:sp>
        <p:nvSpPr>
          <p:cNvPr id="12" name="TextBox 1"/>
          <p:cNvSpPr txBox="1"/>
          <p:nvPr/>
        </p:nvSpPr>
        <p:spPr>
          <a:xfrm>
            <a:off x="685800" y="3746500"/>
            <a:ext cx="38100" cy="139700"/>
          </a:xfrm>
          <a:prstGeom prst="rect">
            <a:avLst/>
          </a:prstGeom>
          <a:noFill/>
        </p:spPr>
        <p:txBody>
          <a:bodyPr wrap="none" lIns="0" tIns="0" rIns="0" rtlCol="0">
            <a:spAutoFit/>
          </a:bodyPr>
          <a:lstStyle/>
          <a:p>
            <a:pPr>
              <a:lnSpc>
                <a:spcPts val="1100"/>
              </a:lnSpc>
              <a:tabLst/>
            </a:pPr>
            <a:r>
              <a:rPr lang="en-US" altLang="zh-CN" sz="1104" dirty="0" smtClean="0">
                <a:solidFill>
                  <a:srgbClr val="000000"/>
                </a:solidFill>
                <a:latin typeface="Times New Roman" pitchFamily="18" charset="0"/>
                <a:cs typeface="Times New Roman" pitchFamily="18" charset="0"/>
              </a:rPr>
              <a:t>!</a:t>
            </a:r>
          </a:p>
        </p:txBody>
      </p:sp>
      <p:sp>
        <p:nvSpPr>
          <p:cNvPr id="13" name="TextBox 1"/>
          <p:cNvSpPr txBox="1"/>
          <p:nvPr/>
        </p:nvSpPr>
        <p:spPr>
          <a:xfrm>
            <a:off x="685800" y="3949700"/>
            <a:ext cx="86868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clCreateCommandQueue(c,secondaryCLDeviceId,0,NULL);</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FFFFFF"/>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FFFFFF"/>
                </a:solidFill>
                <a:latin typeface="Calibri"/>
                <a:cs typeface="Calibri"/>
              </a:rPr>
              <a:t>GPU</a:t>
            </a:r>
            <a:r>
              <a:rPr lang="en-US" altLang="zh-CN" sz="2016" dirty="0" smtClean="0">
                <a:latin typeface="Calibri"/>
                <a:cs typeface="Calibri"/>
              </a:rPr>
              <a:t> </a:t>
            </a:r>
            <a:r>
              <a:rPr lang="en-US" altLang="zh-CN" sz="2016" dirty="0" smtClean="0">
                <a:solidFill>
                  <a:srgbClr val="FFFFFF"/>
                </a:solidFill>
                <a:latin typeface="Calibri"/>
                <a:cs typeface="Calibri"/>
              </a:rPr>
              <a:t>identification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FFFFFF"/>
                </a:solidFill>
                <a:latin typeface="Calibri"/>
                <a:cs typeface="Calibri"/>
              </a:rPr>
              <a:t>Work</a:t>
            </a:r>
            <a:r>
              <a:rPr lang="en-US" altLang="zh-CN" sz="2016" dirty="0" smtClean="0">
                <a:latin typeface="Calibri"/>
                <a:cs typeface="Calibri"/>
              </a:rPr>
              <a:t> </a:t>
            </a:r>
            <a:r>
              <a:rPr lang="en-US" altLang="zh-CN" sz="2016" dirty="0" smtClean="0">
                <a:solidFill>
                  <a:srgbClr val="FFFFFF"/>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FFFFFF"/>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322223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Work</a:t>
            </a:r>
            <a:r>
              <a:rPr lang="en-US" altLang="zh-CN" sz="4209" dirty="0" smtClean="0">
                <a:latin typeface="Calibri"/>
                <a:cs typeface="Calibri"/>
              </a:rPr>
              <a:t> </a:t>
            </a:r>
            <a:r>
              <a:rPr lang="en-US" altLang="zh-CN" sz="4209" dirty="0" smtClean="0">
                <a:solidFill>
                  <a:srgbClr val="FFFFFF"/>
                </a:solidFill>
                <a:latin typeface="Calibri"/>
                <a:cs typeface="Calibri"/>
              </a:rPr>
              <a:t>Dispatch</a:t>
            </a:r>
          </a:p>
        </p:txBody>
      </p:sp>
      <p:sp>
        <p:nvSpPr>
          <p:cNvPr id="5" name="TextBox 1"/>
          <p:cNvSpPr txBox="1"/>
          <p:nvPr/>
        </p:nvSpPr>
        <p:spPr>
          <a:xfrm>
            <a:off x="685800" y="1435100"/>
            <a:ext cx="128240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OpenCL</a:t>
            </a:r>
          </a:p>
        </p:txBody>
      </p:sp>
      <p:sp>
        <p:nvSpPr>
          <p:cNvPr id="6" name="TextBox 1"/>
          <p:cNvSpPr txBox="1"/>
          <p:nvPr/>
        </p:nvSpPr>
        <p:spPr>
          <a:xfrm>
            <a:off x="685800" y="2400300"/>
            <a:ext cx="86868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EB800"/>
                </a:solidFill>
                <a:latin typeface="Menlo" pitchFamily="18" charset="0"/>
                <a:cs typeface="Menlo" pitchFamily="18" charset="0"/>
              </a:rPr>
              <a:t>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clCreateCommandQueue(c,</a:t>
            </a:r>
            <a:r>
              <a:rPr lang="en-US" altLang="zh-CN" sz="1578" dirty="0" smtClean="0">
                <a:solidFill>
                  <a:srgbClr val="FEB800"/>
                </a:solidFill>
                <a:latin typeface="Menlo" pitchFamily="18" charset="0"/>
                <a:cs typeface="Menlo" pitchFamily="18" charset="0"/>
              </a:rPr>
              <a:t>secondaryCLDeviceId</a:t>
            </a:r>
            <a:r>
              <a:rPr lang="en-US" altLang="zh-CN" sz="1578" dirty="0" smtClean="0">
                <a:solidFill>
                  <a:srgbClr val="FFFFFF"/>
                </a:solidFill>
                <a:latin typeface="Menlo" pitchFamily="18" charset="0"/>
                <a:cs typeface="Menlo" pitchFamily="18" charset="0"/>
              </a:rPr>
              <a:t>,0,NULL);</a:t>
            </a:r>
          </a:p>
        </p:txBody>
      </p:sp>
      <p:sp>
        <p:nvSpPr>
          <p:cNvPr id="7" name="TextBox 1"/>
          <p:cNvSpPr txBox="1"/>
          <p:nvPr/>
        </p:nvSpPr>
        <p:spPr>
          <a:xfrm>
            <a:off x="685800" y="2755900"/>
            <a:ext cx="38100" cy="139700"/>
          </a:xfrm>
          <a:prstGeom prst="rect">
            <a:avLst/>
          </a:prstGeom>
          <a:noFill/>
        </p:spPr>
        <p:txBody>
          <a:bodyPr wrap="none" lIns="0" tIns="0" rIns="0" rtlCol="0">
            <a:spAutoFit/>
          </a:bodyPr>
          <a:lstStyle/>
          <a:p>
            <a:pPr>
              <a:lnSpc>
                <a:spcPts val="1100"/>
              </a:lnSpc>
              <a:tabLst/>
            </a:pPr>
            <a:r>
              <a:rPr lang="en-US" altLang="zh-CN" sz="1104" dirty="0" smtClean="0">
                <a:solidFill>
                  <a:srgbClr val="000000"/>
                </a:solidFill>
                <a:latin typeface="Times New Roman" pitchFamily="18" charset="0"/>
                <a:cs typeface="Times New Roman" pitchFamily="18" charset="0"/>
              </a:rPr>
              <a:t>!</a:t>
            </a:r>
          </a:p>
        </p:txBody>
      </p:sp>
      <p:sp>
        <p:nvSpPr>
          <p:cNvPr id="8" name="TextBox 1"/>
          <p:cNvSpPr txBox="1"/>
          <p:nvPr/>
        </p:nvSpPr>
        <p:spPr>
          <a:xfrm>
            <a:off x="685800" y="2971800"/>
            <a:ext cx="2654300" cy="508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clSetKernelArg(k,0,…);</a:t>
            </a:r>
          </a:p>
          <a:p>
            <a:pPr>
              <a:lnSpc>
                <a:spcPts val="2200"/>
              </a:lnSpc>
              <a:tabLst/>
            </a:pPr>
            <a:r>
              <a:rPr lang="en-US" altLang="zh-CN" sz="1578" dirty="0" smtClean="0">
                <a:solidFill>
                  <a:srgbClr val="FFFFFF"/>
                </a:solidFill>
                <a:latin typeface="Menlo" pitchFamily="18" charset="0"/>
                <a:cs typeface="Menlo" pitchFamily="18" charset="0"/>
              </a:rPr>
              <a:t>clSetKernelArg(k,1,…);</a:t>
            </a:r>
          </a:p>
        </p:txBody>
      </p:sp>
      <p:sp>
        <p:nvSpPr>
          <p:cNvPr id="9" name="TextBox 1"/>
          <p:cNvSpPr txBox="1"/>
          <p:nvPr/>
        </p:nvSpPr>
        <p:spPr>
          <a:xfrm>
            <a:off x="685800" y="3530600"/>
            <a:ext cx="36195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a:t>
            </a:r>
            <a:r>
              <a:rPr lang="en-US" altLang="zh-CN" sz="1578" dirty="0" smtClean="0">
                <a:solidFill>
                  <a:srgbClr val="FEB800"/>
                </a:solidFill>
                <a:latin typeface="Menlo" pitchFamily="18" charset="0"/>
                <a:cs typeface="Menlo" pitchFamily="18" charset="0"/>
              </a:rPr>
              <a:t>q</a:t>
            </a:r>
            <a:r>
              <a:rPr lang="en-US" altLang="zh-CN" sz="1578" dirty="0" smtClean="0">
                <a:solidFill>
                  <a:srgbClr val="FFFFFF"/>
                </a:solidFill>
                <a:latin typeface="Menlo" pitchFamily="18" charset="0"/>
                <a:cs typeface="Menlo" pitchFamily="18" charset="0"/>
              </a:rPr>
              <a:t>,k,…);</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FFFFFF"/>
                </a:solidFill>
                <a:latin typeface="Calibri"/>
                <a:cs typeface="Calibri"/>
              </a:rPr>
              <a:t>Work</a:t>
            </a:r>
            <a:r>
              <a:rPr lang="en-US" altLang="zh-CN" sz="2016" dirty="0" smtClean="0">
                <a:latin typeface="Calibri"/>
                <a:cs typeface="Calibri"/>
              </a:rPr>
              <a:t> </a:t>
            </a:r>
            <a:r>
              <a:rPr lang="en-US" altLang="zh-CN" sz="2016" dirty="0" smtClean="0">
                <a:solidFill>
                  <a:srgbClr val="FFFFFF"/>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FFFFFF"/>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TextBox 1"/>
          <p:cNvSpPr txBox="1"/>
          <p:nvPr/>
        </p:nvSpPr>
        <p:spPr>
          <a:xfrm>
            <a:off x="660400" y="774700"/>
            <a:ext cx="4262642" cy="623248"/>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mj-lt"/>
                <a:cs typeface="Times New Roman" pitchFamily="18" charset="0"/>
              </a:rPr>
              <a:t>Programming</a:t>
            </a:r>
            <a:r>
              <a:rPr lang="en-US" altLang="zh-CN" sz="4209" dirty="0" smtClean="0">
                <a:latin typeface="+mj-lt"/>
                <a:cs typeface="Times New Roman" pitchFamily="18" charset="0"/>
              </a:rPr>
              <a:t> </a:t>
            </a:r>
            <a:r>
              <a:rPr lang="en-US" altLang="zh-CN" sz="4209" dirty="0" smtClean="0">
                <a:solidFill>
                  <a:srgbClr val="FFFFFF"/>
                </a:solidFill>
                <a:latin typeface="+mj-lt"/>
                <a:cs typeface="Times New Roman" pitchFamily="18" charset="0"/>
              </a:rPr>
              <a:t>Steps</a:t>
            </a:r>
          </a:p>
        </p:txBody>
      </p:sp>
      <p:sp>
        <p:nvSpPr>
          <p:cNvPr id="14" name="TextBox 1"/>
          <p:cNvSpPr txBox="1"/>
          <p:nvPr/>
        </p:nvSpPr>
        <p:spPr>
          <a:xfrm>
            <a:off x="1244600" y="3124200"/>
            <a:ext cx="1736629" cy="982320"/>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mj-lt"/>
                <a:cs typeface="Times New Roman" pitchFamily="18" charset="0"/>
              </a:rPr>
              <a:t>Context</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creation</a:t>
            </a:r>
          </a:p>
          <a:p>
            <a:pPr>
              <a:lnSpc>
                <a:spcPts val="1000"/>
              </a:lnSpc>
            </a:pPr>
            <a:endParaRPr lang="en-US" altLang="zh-CN" dirty="0" smtClean="0"/>
          </a:p>
          <a:p>
            <a:pPr>
              <a:lnSpc>
                <a:spcPts val="1000"/>
              </a:lnSpc>
            </a:pPr>
            <a:endParaRPr lang="en-US" altLang="zh-CN" dirty="0" smtClean="0"/>
          </a:p>
          <a:p>
            <a:pPr>
              <a:lnSpc>
                <a:spcPts val="3200"/>
              </a:lnSpc>
              <a:tabLst>
                <a:tab pos="787400" algn="l"/>
              </a:tabLst>
            </a:pPr>
            <a:r>
              <a:rPr lang="en-US" altLang="zh-CN" dirty="0" smtClean="0"/>
              <a:t>	</a:t>
            </a:r>
            <a:r>
              <a:rPr lang="en-US" altLang="zh-CN" sz="2718" dirty="0" smtClean="0">
                <a:solidFill>
                  <a:srgbClr val="929292"/>
                </a:solidFill>
                <a:latin typeface="Times New Roman" pitchFamily="18" charset="0"/>
                <a:cs typeface="Times New Roman" pitchFamily="18" charset="0"/>
              </a:rPr>
              <a:t>1</a:t>
            </a:r>
          </a:p>
        </p:txBody>
      </p:sp>
      <p:sp>
        <p:nvSpPr>
          <p:cNvPr id="15" name="TextBox 1"/>
          <p:cNvSpPr txBox="1"/>
          <p:nvPr/>
        </p:nvSpPr>
        <p:spPr>
          <a:xfrm>
            <a:off x="5740400" y="2971800"/>
            <a:ext cx="1502078" cy="1149033"/>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t>		</a:t>
            </a:r>
            <a:r>
              <a:rPr lang="en-US" altLang="zh-CN" sz="1104" dirty="0" smtClean="0">
                <a:solidFill>
                  <a:srgbClr val="000000"/>
                </a:solidFill>
                <a:latin typeface="Times New Roman" pitchFamily="18" charset="0"/>
                <a:cs typeface="Times New Roman" pitchFamily="18" charset="0"/>
              </a:rPr>
              <a:t>!</a:t>
            </a:r>
          </a:p>
          <a:p>
            <a:pPr>
              <a:lnSpc>
                <a:spcPts val="2300"/>
              </a:lnSpc>
              <a:tabLst>
                <a:tab pos="660400" algn="l"/>
                <a:tab pos="736600" algn="l"/>
              </a:tabLst>
            </a:pPr>
            <a:r>
              <a:rPr lang="en-US" altLang="zh-CN" sz="2016" dirty="0" smtClean="0">
                <a:solidFill>
                  <a:srgbClr val="7A7A7A"/>
                </a:solidFill>
                <a:latin typeface="+mj-lt"/>
                <a:cs typeface="Times New Roman" pitchFamily="18" charset="0"/>
              </a:rPr>
              <a:t>Work</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dispatch</a:t>
            </a:r>
          </a:p>
          <a:p>
            <a:pPr>
              <a:lnSpc>
                <a:spcPts val="1000"/>
              </a:lnSpc>
            </a:pPr>
            <a:endParaRPr lang="en-US" altLang="zh-CN" dirty="0" smtClean="0"/>
          </a:p>
          <a:p>
            <a:pPr>
              <a:lnSpc>
                <a:spcPts val="1000"/>
              </a:lnSpc>
            </a:pPr>
            <a:endParaRPr lang="en-US" altLang="zh-CN" dirty="0" smtClean="0"/>
          </a:p>
          <a:p>
            <a:pPr>
              <a:lnSpc>
                <a:spcPts val="3200"/>
              </a:lnSpc>
              <a:tabLst>
                <a:tab pos="660400" algn="l"/>
                <a:tab pos="736600" algn="l"/>
              </a:tabLst>
            </a:pPr>
            <a:r>
              <a:rPr lang="en-US" altLang="zh-CN" dirty="0" smtClean="0"/>
              <a:t>	</a:t>
            </a:r>
            <a:r>
              <a:rPr lang="en-US" altLang="zh-CN" sz="2718" dirty="0" smtClean="0">
                <a:solidFill>
                  <a:srgbClr val="929292"/>
                </a:solidFill>
                <a:latin typeface="Times New Roman" pitchFamily="18" charset="0"/>
                <a:cs typeface="Times New Roman" pitchFamily="18" charset="0"/>
              </a:rPr>
              <a:t>3</a:t>
            </a:r>
          </a:p>
        </p:txBody>
      </p:sp>
      <p:sp>
        <p:nvSpPr>
          <p:cNvPr id="16" name="TextBox 1"/>
          <p:cNvSpPr txBox="1"/>
          <p:nvPr/>
        </p:nvSpPr>
        <p:spPr>
          <a:xfrm>
            <a:off x="8115300" y="3695700"/>
            <a:ext cx="1133515" cy="982320"/>
          </a:xfrm>
          <a:prstGeom prst="rect">
            <a:avLst/>
          </a:prstGeom>
          <a:noFill/>
        </p:spPr>
        <p:txBody>
          <a:bodyPr wrap="none" lIns="0" tIns="0" rIns="0" rtlCol="0">
            <a:spAutoFit/>
          </a:bodyPr>
          <a:lstStyle/>
          <a:p>
            <a:pPr>
              <a:lnSpc>
                <a:spcPts val="2900"/>
              </a:lnSpc>
              <a:tabLst>
                <a:tab pos="469900" algn="l"/>
              </a:tabLst>
            </a:pPr>
            <a:r>
              <a:rPr lang="en-US" altLang="zh-CN" dirty="0" smtClean="0"/>
              <a:t>	</a:t>
            </a:r>
            <a:r>
              <a:rPr lang="en-US" altLang="zh-CN" sz="2718" dirty="0" smtClean="0">
                <a:solidFill>
                  <a:srgbClr val="FFFFFF"/>
                </a:solidFill>
                <a:latin typeface="Times New Roman" pitchFamily="18" charset="0"/>
                <a:cs typeface="Times New Roman" pitchFamily="18" charset="0"/>
              </a:rPr>
              <a:t>4</a:t>
            </a:r>
          </a:p>
          <a:p>
            <a:pPr>
              <a:lnSpc>
                <a:spcPts val="1000"/>
              </a:lnSpc>
            </a:pPr>
            <a:endParaRPr lang="en-US" altLang="zh-CN" dirty="0" smtClean="0"/>
          </a:p>
          <a:p>
            <a:pPr>
              <a:lnSpc>
                <a:spcPts val="1000"/>
              </a:lnSpc>
            </a:pPr>
            <a:endParaRPr lang="en-US" altLang="zh-CN" dirty="0" smtClean="0"/>
          </a:p>
          <a:p>
            <a:pPr>
              <a:lnSpc>
                <a:spcPts val="2400"/>
              </a:lnSpc>
              <a:tabLst>
                <a:tab pos="469900" algn="l"/>
              </a:tabLst>
            </a:pPr>
            <a:r>
              <a:rPr lang="en-US" altLang="zh-CN" sz="2016" dirty="0" smtClean="0">
                <a:solidFill>
                  <a:srgbClr val="FFFFFF"/>
                </a:solidFill>
                <a:latin typeface="+mj-lt"/>
                <a:cs typeface="Times New Roman" pitchFamily="18" charset="0"/>
              </a:rPr>
              <a:t>Get</a:t>
            </a:r>
            <a:r>
              <a:rPr lang="en-US" altLang="zh-CN" sz="2016" dirty="0" smtClean="0">
                <a:latin typeface="+mj-lt"/>
                <a:cs typeface="Times New Roman" pitchFamily="18" charset="0"/>
              </a:rPr>
              <a:t> </a:t>
            </a:r>
            <a:r>
              <a:rPr lang="en-US" altLang="zh-CN" sz="2016" dirty="0" smtClean="0">
                <a:solidFill>
                  <a:srgbClr val="FFFFFF"/>
                </a:solidFill>
                <a:latin typeface="+mj-lt"/>
                <a:cs typeface="Times New Roman" pitchFamily="18" charset="0"/>
              </a:rPr>
              <a:t>results</a:t>
            </a:r>
          </a:p>
        </p:txBody>
      </p:sp>
      <p:sp>
        <p:nvSpPr>
          <p:cNvPr id="17" name="TextBox 1"/>
          <p:cNvSpPr txBox="1"/>
          <p:nvPr/>
        </p:nvSpPr>
        <p:spPr>
          <a:xfrm>
            <a:off x="3352800" y="3695700"/>
            <a:ext cx="1907317" cy="995144"/>
          </a:xfrm>
          <a:prstGeom prst="rect">
            <a:avLst/>
          </a:prstGeom>
          <a:noFill/>
        </p:spPr>
        <p:txBody>
          <a:bodyPr wrap="none" lIns="0" tIns="0" rIns="0" rtlCol="0">
            <a:spAutoFit/>
          </a:bodyPr>
          <a:lstStyle/>
          <a:p>
            <a:pPr>
              <a:lnSpc>
                <a:spcPts val="2900"/>
              </a:lnSpc>
              <a:tabLst>
                <a:tab pos="863600" algn="l"/>
              </a:tabLst>
            </a:pPr>
            <a:r>
              <a:rPr lang="en-US" altLang="zh-CN" dirty="0" smtClean="0"/>
              <a:t>	</a:t>
            </a:r>
            <a:r>
              <a:rPr lang="en-US" altLang="zh-CN" sz="2718" dirty="0" smtClean="0">
                <a:solidFill>
                  <a:srgbClr val="929292"/>
                </a:solidFill>
                <a:latin typeface="Times New Roman" pitchFamily="18" charset="0"/>
                <a:cs typeface="Times New Roman" pitchFamily="18" charset="0"/>
              </a:rPr>
              <a:t>2</a:t>
            </a:r>
          </a:p>
          <a:p>
            <a:pPr>
              <a:lnSpc>
                <a:spcPts val="1000"/>
              </a:lnSpc>
            </a:pPr>
            <a:endParaRPr lang="en-US" altLang="zh-CN" dirty="0" smtClean="0"/>
          </a:p>
          <a:p>
            <a:pPr>
              <a:lnSpc>
                <a:spcPts val="1000"/>
              </a:lnSpc>
            </a:pPr>
            <a:endParaRPr lang="en-US" altLang="zh-CN" dirty="0" smtClean="0"/>
          </a:p>
          <a:p>
            <a:pPr>
              <a:lnSpc>
                <a:spcPts val="2500"/>
              </a:lnSpc>
              <a:tabLst>
                <a:tab pos="863600" algn="l"/>
              </a:tabLst>
            </a:pPr>
            <a:r>
              <a:rPr lang="en-US" altLang="zh-CN" sz="2016" dirty="0" smtClean="0">
                <a:solidFill>
                  <a:srgbClr val="7A7A7A"/>
                </a:solidFill>
                <a:latin typeface="+mj-lt"/>
                <a:cs typeface="Times New Roman" pitchFamily="18" charset="0"/>
              </a:rPr>
              <a:t>GPU</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identification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
        <p:nvSpPr>
          <p:cNvPr id="6" name="TextBox 1"/>
          <p:cNvSpPr txBox="1"/>
          <p:nvPr/>
        </p:nvSpPr>
        <p:spPr>
          <a:xfrm>
            <a:off x="685800" y="2387600"/>
            <a:ext cx="38608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
        <p:nvSpPr>
          <p:cNvPr id="6" name="TextBox 1"/>
          <p:cNvSpPr txBox="1"/>
          <p:nvPr/>
        </p:nvSpPr>
        <p:spPr>
          <a:xfrm>
            <a:off x="685800" y="2387600"/>
            <a:ext cx="38608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
        <p:nvSpPr>
          <p:cNvPr id="7" name="TextBox 1"/>
          <p:cNvSpPr txBox="1"/>
          <p:nvPr/>
        </p:nvSpPr>
        <p:spPr>
          <a:xfrm>
            <a:off x="685800" y="3187700"/>
            <a:ext cx="5067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893982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 Objects and Command Queues:</a:t>
            </a:r>
          </a:p>
        </p:txBody>
      </p:sp>
      <p:sp>
        <p:nvSpPr>
          <p:cNvPr id="5" name="TextBox 1"/>
          <p:cNvSpPr txBox="1"/>
          <p:nvPr/>
        </p:nvSpPr>
        <p:spPr>
          <a:xfrm>
            <a:off x="240506" y="2789237"/>
            <a:ext cx="10210800" cy="3493264"/>
          </a:xfrm>
          <a:prstGeom prst="rect">
            <a:avLst/>
          </a:prstGeom>
          <a:noFill/>
        </p:spPr>
        <p:txBody>
          <a:bodyPr wrap="square" lIns="0" tIns="0" rIns="0" rtlCol="0">
            <a:spAutoFit/>
          </a:bodyPr>
          <a:lstStyle/>
          <a:p>
            <a:pPr lvl="1">
              <a:defRPr/>
            </a:pPr>
            <a:r>
              <a:rPr lang="en-AU" sz="3200" dirty="0">
                <a:solidFill>
                  <a:srgbClr val="FFFFFF"/>
                </a:solidFill>
              </a:rPr>
              <a:t>An </a:t>
            </a:r>
            <a:r>
              <a:rPr lang="en-AU" sz="3200" dirty="0" err="1">
                <a:solidFill>
                  <a:srgbClr val="FFFFFF"/>
                </a:solidFill>
              </a:rPr>
              <a:t>OpenCL</a:t>
            </a:r>
            <a:r>
              <a:rPr lang="en-AU" sz="3200" dirty="0">
                <a:solidFill>
                  <a:srgbClr val="FFFFFF"/>
                </a:solidFill>
              </a:rPr>
              <a:t> program object is the data type that represents your </a:t>
            </a:r>
            <a:r>
              <a:rPr lang="en-AU" sz="3200" dirty="0" err="1">
                <a:solidFill>
                  <a:srgbClr val="FFFFFF"/>
                </a:solidFill>
              </a:rPr>
              <a:t>OpenCL</a:t>
            </a:r>
            <a:r>
              <a:rPr lang="en-AU" sz="3200" dirty="0">
                <a:solidFill>
                  <a:srgbClr val="FFFFFF"/>
                </a:solidFill>
              </a:rPr>
              <a:t> </a:t>
            </a:r>
            <a:r>
              <a:rPr lang="en-AU" sz="3200" dirty="0" smtClean="0">
                <a:solidFill>
                  <a:srgbClr val="FFFFFF"/>
                </a:solidFill>
              </a:rPr>
              <a:t>program</a:t>
            </a:r>
          </a:p>
          <a:p>
            <a:pPr lvl="1">
              <a:defRPr/>
            </a:pPr>
            <a:endParaRPr lang="en-AU" sz="3200" dirty="0">
              <a:solidFill>
                <a:srgbClr val="FFFFFF"/>
              </a:solidFill>
            </a:endParaRPr>
          </a:p>
          <a:p>
            <a:pPr lvl="1">
              <a:defRPr/>
            </a:pPr>
            <a:r>
              <a:rPr lang="en-US" sz="3200" dirty="0" err="1">
                <a:solidFill>
                  <a:srgbClr val="FFFFFF"/>
                </a:solidFill>
              </a:rPr>
              <a:t>OpenCL</a:t>
            </a:r>
            <a:r>
              <a:rPr lang="en-US" sz="3200" dirty="0">
                <a:solidFill>
                  <a:srgbClr val="FFFFFF"/>
                </a:solidFill>
              </a:rPr>
              <a:t> command queues are used for submitting work to a device </a:t>
            </a:r>
          </a:p>
          <a:p>
            <a:pPr lvl="1">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
        <p:nvSpPr>
          <p:cNvPr id="6" name="TextBox 1"/>
          <p:cNvSpPr txBox="1"/>
          <p:nvPr/>
        </p:nvSpPr>
        <p:spPr>
          <a:xfrm>
            <a:off x="685800" y="2387600"/>
            <a:ext cx="38608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
        <p:nvSpPr>
          <p:cNvPr id="7" name="TextBox 1"/>
          <p:cNvSpPr txBox="1"/>
          <p:nvPr/>
        </p:nvSpPr>
        <p:spPr>
          <a:xfrm>
            <a:off x="685800" y="3187700"/>
            <a:ext cx="5067300" cy="508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2200"/>
              </a:lnSpc>
              <a:tabLst/>
            </a:pPr>
            <a:r>
              <a:rPr lang="en-US" altLang="zh-CN" sz="1578" dirty="0" smtClean="0">
                <a:solidFill>
                  <a:srgbClr val="FEB800"/>
                </a:solidFill>
                <a:latin typeface="Menlo" pitchFamily="18" charset="0"/>
                <a:cs typeface="Menlo" pitchFamily="18" charset="0"/>
              </a:rPr>
              <a:t>clFlush(primary_q)</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mj-lt"/>
                <a:cs typeface="Times New Roman" pitchFamily="18" charset="0"/>
              </a:rPr>
              <a:t>Get</a:t>
            </a:r>
            <a:r>
              <a:rPr lang="en-US" altLang="zh-CN" sz="4209" dirty="0" smtClean="0">
                <a:latin typeface="+mj-lt"/>
                <a:cs typeface="Times New Roman" pitchFamily="18" charset="0"/>
              </a:rPr>
              <a:t> </a:t>
            </a:r>
            <a:r>
              <a:rPr lang="en-US" altLang="zh-CN" sz="4209" dirty="0" smtClean="0">
                <a:solidFill>
                  <a:srgbClr val="FFFFFF"/>
                </a:solidFill>
                <a:latin typeface="+mj-lt"/>
                <a:cs typeface="Times New Roman" pitchFamily="18" charset="0"/>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
        <p:nvSpPr>
          <p:cNvPr id="6" name="TextBox 1"/>
          <p:cNvSpPr txBox="1"/>
          <p:nvPr/>
        </p:nvSpPr>
        <p:spPr>
          <a:xfrm>
            <a:off x="685800" y="2400300"/>
            <a:ext cx="53086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
        <p:nvSpPr>
          <p:cNvPr id="6" name="TextBox 1"/>
          <p:cNvSpPr txBox="1"/>
          <p:nvPr/>
        </p:nvSpPr>
        <p:spPr>
          <a:xfrm>
            <a:off x="685800" y="2413000"/>
            <a:ext cx="5308600" cy="762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2200"/>
              </a:lnSpc>
              <a:tabLst/>
            </a:pPr>
            <a:r>
              <a:rPr lang="en-US" altLang="zh-CN" sz="1578" dirty="0" smtClean="0">
                <a:solidFill>
                  <a:srgbClr val="FEB800"/>
                </a:solidFill>
                <a:latin typeface="Menlo" pitchFamily="18" charset="0"/>
                <a:cs typeface="Menlo" pitchFamily="18" charset="0"/>
              </a:rPr>
              <a:t>clFlush(primary_q)</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00300"/>
            <a:ext cx="2781436"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13000"/>
            <a:ext cx="285626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Takes</a:t>
            </a:r>
            <a:r>
              <a:rPr lang="en-US" altLang="zh-CN" sz="2104" dirty="0" smtClean="0">
                <a:latin typeface="Calibri"/>
                <a:cs typeface="Calibri"/>
              </a:rPr>
              <a:t> </a:t>
            </a:r>
            <a:r>
              <a:rPr lang="en-US" altLang="zh-CN" sz="2104" dirty="0" smtClean="0">
                <a:solidFill>
                  <a:srgbClr val="FFFFFF"/>
                </a:solidFill>
                <a:latin typeface="Calibri"/>
                <a:cs typeface="Calibri"/>
              </a:rPr>
              <a:t>longer</a:t>
            </a:r>
            <a:r>
              <a:rPr lang="en-US" altLang="zh-CN" sz="2104" dirty="0" smtClean="0">
                <a:latin typeface="Calibri"/>
                <a:cs typeface="Calibri"/>
              </a:rPr>
              <a:t> </a:t>
            </a:r>
            <a:r>
              <a:rPr lang="en-US" altLang="zh-CN" sz="2104" dirty="0" smtClean="0">
                <a:solidFill>
                  <a:srgbClr val="FFFFFF"/>
                </a:solidFill>
                <a:latin typeface="Calibri"/>
                <a:cs typeface="Calibri"/>
              </a:rPr>
              <a:t>than</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frame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13000"/>
            <a:ext cx="285626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Takes</a:t>
            </a:r>
            <a:r>
              <a:rPr lang="en-US" altLang="zh-CN" sz="2104" dirty="0" smtClean="0">
                <a:latin typeface="Calibri"/>
                <a:cs typeface="Calibri"/>
              </a:rPr>
              <a:t> </a:t>
            </a:r>
            <a:r>
              <a:rPr lang="en-US" altLang="zh-CN" sz="2104" dirty="0" smtClean="0">
                <a:solidFill>
                  <a:srgbClr val="FFFFFF"/>
                </a:solidFill>
                <a:latin typeface="Calibri"/>
                <a:cs typeface="Calibri"/>
              </a:rPr>
              <a:t>longer</a:t>
            </a:r>
            <a:r>
              <a:rPr lang="en-US" altLang="zh-CN" sz="2104" dirty="0" smtClean="0">
                <a:latin typeface="Calibri"/>
                <a:cs typeface="Calibri"/>
              </a:rPr>
              <a:t> </a:t>
            </a:r>
            <a:r>
              <a:rPr lang="en-US" altLang="zh-CN" sz="2104" dirty="0" smtClean="0">
                <a:solidFill>
                  <a:srgbClr val="FFFFFF"/>
                </a:solidFill>
                <a:latin typeface="Calibri"/>
                <a:cs typeface="Calibri"/>
              </a:rPr>
              <a:t>than</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frame</a:t>
            </a:r>
          </a:p>
        </p:txBody>
      </p:sp>
      <p:sp>
        <p:nvSpPr>
          <p:cNvPr id="6" name="TextBox 1"/>
          <p:cNvSpPr txBox="1"/>
          <p:nvPr/>
        </p:nvSpPr>
        <p:spPr>
          <a:xfrm>
            <a:off x="685800" y="3238500"/>
            <a:ext cx="4167808"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Results</a:t>
            </a:r>
            <a:r>
              <a:rPr lang="en-US" altLang="zh-CN" sz="2104" dirty="0" smtClean="0">
                <a:latin typeface="Calibri"/>
                <a:cs typeface="Calibri"/>
              </a:rPr>
              <a:t> </a:t>
            </a:r>
            <a:r>
              <a:rPr lang="en-US" altLang="zh-CN" sz="2104" dirty="0" smtClean="0">
                <a:solidFill>
                  <a:srgbClr val="FFFFFF"/>
                </a:solidFill>
                <a:latin typeface="Calibri"/>
                <a:cs typeface="Calibri"/>
              </a:rPr>
              <a:t>saved</a:t>
            </a:r>
            <a:r>
              <a:rPr lang="en-US" altLang="zh-CN" sz="2104" dirty="0" smtClean="0">
                <a:latin typeface="Calibri"/>
                <a:cs typeface="Calibri"/>
              </a:rPr>
              <a:t> </a:t>
            </a:r>
            <a:r>
              <a:rPr lang="en-US" altLang="zh-CN" sz="2104" dirty="0" smtClean="0">
                <a:solidFill>
                  <a:srgbClr val="FFFFFF"/>
                </a:solidFill>
                <a:latin typeface="Calibri"/>
                <a:cs typeface="Calibri"/>
              </a:rPr>
              <a:t>to</a:t>
            </a:r>
            <a:r>
              <a:rPr lang="en-US" altLang="zh-CN" sz="2104" dirty="0" smtClean="0">
                <a:latin typeface="Calibri"/>
                <a:cs typeface="Calibri"/>
              </a:rPr>
              <a:t> </a:t>
            </a:r>
            <a:r>
              <a:rPr lang="en-US" altLang="zh-CN" sz="2104" dirty="0" smtClean="0">
                <a:solidFill>
                  <a:srgbClr val="FFFFFF"/>
                </a:solidFill>
                <a:latin typeface="Calibri"/>
                <a:cs typeface="Calibri"/>
              </a:rPr>
              <a:t>main</a:t>
            </a:r>
            <a:r>
              <a:rPr lang="en-US" altLang="zh-CN" sz="2104" dirty="0" smtClean="0">
                <a:latin typeface="Calibri"/>
                <a:cs typeface="Calibri"/>
              </a:rPr>
              <a:t> </a:t>
            </a:r>
            <a:r>
              <a:rPr lang="en-US" altLang="zh-CN" sz="2104" dirty="0" smtClean="0">
                <a:solidFill>
                  <a:srgbClr val="FFFFFF"/>
                </a:solidFill>
                <a:latin typeface="Calibri"/>
                <a:cs typeface="Calibri"/>
              </a:rPr>
              <a:t>memory</a:t>
            </a:r>
            <a:r>
              <a:rPr lang="en-US" altLang="zh-CN" sz="2104" dirty="0" smtClean="0">
                <a:latin typeface="Calibri"/>
                <a:cs typeface="Calibri"/>
              </a:rPr>
              <a:t> </a:t>
            </a:r>
            <a:r>
              <a:rPr lang="en-US" altLang="zh-CN" sz="2104" dirty="0" smtClean="0">
                <a:solidFill>
                  <a:srgbClr val="FFFFFF"/>
                </a:solidFill>
                <a:latin typeface="Calibri"/>
                <a:cs typeface="Calibri"/>
              </a:rPr>
              <a:t>or</a:t>
            </a:r>
            <a:r>
              <a:rPr lang="en-US" altLang="zh-CN" sz="2104" dirty="0" smtClean="0">
                <a:latin typeface="Calibri"/>
                <a:cs typeface="Calibri"/>
              </a:rPr>
              <a:t> </a:t>
            </a:r>
            <a:r>
              <a:rPr lang="en-US" altLang="zh-CN" sz="2104" dirty="0" smtClean="0">
                <a:solidFill>
                  <a:srgbClr val="FFFFFF"/>
                </a:solidFill>
                <a:latin typeface="Calibri"/>
                <a:cs typeface="Calibri"/>
              </a:rPr>
              <a:t>disk</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13000"/>
            <a:ext cx="285626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Takes</a:t>
            </a:r>
            <a:r>
              <a:rPr lang="en-US" altLang="zh-CN" sz="2104" dirty="0" smtClean="0">
                <a:latin typeface="Calibri"/>
                <a:cs typeface="Calibri"/>
              </a:rPr>
              <a:t> </a:t>
            </a:r>
            <a:r>
              <a:rPr lang="en-US" altLang="zh-CN" sz="2104" dirty="0" smtClean="0">
                <a:solidFill>
                  <a:srgbClr val="FFFFFF"/>
                </a:solidFill>
                <a:latin typeface="Calibri"/>
                <a:cs typeface="Calibri"/>
              </a:rPr>
              <a:t>longer</a:t>
            </a:r>
            <a:r>
              <a:rPr lang="en-US" altLang="zh-CN" sz="2104" dirty="0" smtClean="0">
                <a:latin typeface="Calibri"/>
                <a:cs typeface="Calibri"/>
              </a:rPr>
              <a:t> </a:t>
            </a:r>
            <a:r>
              <a:rPr lang="en-US" altLang="zh-CN" sz="2104" dirty="0" smtClean="0">
                <a:solidFill>
                  <a:srgbClr val="FFFFFF"/>
                </a:solidFill>
                <a:latin typeface="Calibri"/>
                <a:cs typeface="Calibri"/>
              </a:rPr>
              <a:t>than</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frame</a:t>
            </a:r>
          </a:p>
        </p:txBody>
      </p:sp>
      <p:sp>
        <p:nvSpPr>
          <p:cNvPr id="6" name="TextBox 1"/>
          <p:cNvSpPr txBox="1"/>
          <p:nvPr/>
        </p:nvSpPr>
        <p:spPr>
          <a:xfrm>
            <a:off x="685800" y="3251200"/>
            <a:ext cx="416780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Results</a:t>
            </a:r>
            <a:r>
              <a:rPr lang="en-US" altLang="zh-CN" sz="2104" dirty="0" smtClean="0">
                <a:latin typeface="Calibri"/>
                <a:cs typeface="Calibri"/>
              </a:rPr>
              <a:t> </a:t>
            </a:r>
            <a:r>
              <a:rPr lang="en-US" altLang="zh-CN" sz="2104" dirty="0" smtClean="0">
                <a:solidFill>
                  <a:srgbClr val="FFFFFF"/>
                </a:solidFill>
                <a:latin typeface="Calibri"/>
                <a:cs typeface="Calibri"/>
              </a:rPr>
              <a:t>saved</a:t>
            </a:r>
            <a:r>
              <a:rPr lang="en-US" altLang="zh-CN" sz="2104" dirty="0" smtClean="0">
                <a:latin typeface="Calibri"/>
                <a:cs typeface="Calibri"/>
              </a:rPr>
              <a:t> </a:t>
            </a:r>
            <a:r>
              <a:rPr lang="en-US" altLang="zh-CN" sz="2104" dirty="0" smtClean="0">
                <a:solidFill>
                  <a:srgbClr val="FFFFFF"/>
                </a:solidFill>
                <a:latin typeface="Calibri"/>
                <a:cs typeface="Calibri"/>
              </a:rPr>
              <a:t>to</a:t>
            </a:r>
            <a:r>
              <a:rPr lang="en-US" altLang="zh-CN" sz="2104" dirty="0" smtClean="0">
                <a:latin typeface="Calibri"/>
                <a:cs typeface="Calibri"/>
              </a:rPr>
              <a:t> </a:t>
            </a:r>
            <a:r>
              <a:rPr lang="en-US" altLang="zh-CN" sz="2104" dirty="0" smtClean="0">
                <a:solidFill>
                  <a:srgbClr val="FFFFFF"/>
                </a:solidFill>
                <a:latin typeface="Calibri"/>
                <a:cs typeface="Calibri"/>
              </a:rPr>
              <a:t>main</a:t>
            </a:r>
            <a:r>
              <a:rPr lang="en-US" altLang="zh-CN" sz="2104" dirty="0" smtClean="0">
                <a:latin typeface="Calibri"/>
                <a:cs typeface="Calibri"/>
              </a:rPr>
              <a:t> </a:t>
            </a:r>
            <a:r>
              <a:rPr lang="en-US" altLang="zh-CN" sz="2104" dirty="0" smtClean="0">
                <a:solidFill>
                  <a:srgbClr val="FFFFFF"/>
                </a:solidFill>
                <a:latin typeface="Calibri"/>
                <a:cs typeface="Calibri"/>
              </a:rPr>
              <a:t>memory</a:t>
            </a:r>
            <a:r>
              <a:rPr lang="en-US" altLang="zh-CN" sz="2104" dirty="0" smtClean="0">
                <a:latin typeface="Calibri"/>
                <a:cs typeface="Calibri"/>
              </a:rPr>
              <a:t> </a:t>
            </a:r>
            <a:r>
              <a:rPr lang="en-US" altLang="zh-CN" sz="2104" dirty="0" smtClean="0">
                <a:solidFill>
                  <a:srgbClr val="FFFFFF"/>
                </a:solidFill>
                <a:latin typeface="Calibri"/>
                <a:cs typeface="Calibri"/>
              </a:rPr>
              <a:t>or</a:t>
            </a:r>
            <a:r>
              <a:rPr lang="en-US" altLang="zh-CN" sz="2104" dirty="0" smtClean="0">
                <a:latin typeface="Calibri"/>
                <a:cs typeface="Calibri"/>
              </a:rPr>
              <a:t> </a:t>
            </a:r>
            <a:r>
              <a:rPr lang="en-US" altLang="zh-CN" sz="2104" dirty="0" smtClean="0">
                <a:solidFill>
                  <a:srgbClr val="FFFFFF"/>
                </a:solidFill>
                <a:latin typeface="Calibri"/>
                <a:cs typeface="Calibri"/>
              </a:rPr>
              <a:t>disk</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Could</a:t>
            </a:r>
            <a:r>
              <a:rPr lang="en-US" altLang="zh-CN" sz="2104" dirty="0" smtClean="0">
                <a:latin typeface="Calibri"/>
                <a:cs typeface="Calibri"/>
              </a:rPr>
              <a:t> </a:t>
            </a:r>
            <a:r>
              <a:rPr lang="en-US" altLang="zh-CN" sz="2104" dirty="0" smtClean="0">
                <a:solidFill>
                  <a:srgbClr val="FFFFFF"/>
                </a:solidFill>
                <a:latin typeface="Calibri"/>
                <a:cs typeface="Calibri"/>
              </a:rPr>
              <a:t>be</a:t>
            </a:r>
            <a:r>
              <a:rPr lang="en-US" altLang="zh-CN" sz="2104" dirty="0" smtClean="0">
                <a:latin typeface="Calibri"/>
                <a:cs typeface="Calibri"/>
              </a:rPr>
              <a:t> </a:t>
            </a:r>
            <a:r>
              <a:rPr lang="en-US" altLang="zh-CN" sz="2104" dirty="0" smtClean="0">
                <a:solidFill>
                  <a:srgbClr val="FFFFFF"/>
                </a:solidFill>
                <a:latin typeface="Calibri"/>
                <a:cs typeface="Calibri"/>
              </a:rPr>
              <a:t>done</a:t>
            </a:r>
            <a:r>
              <a:rPr lang="en-US" altLang="zh-CN" sz="2104" dirty="0" smtClean="0">
                <a:latin typeface="Calibri"/>
                <a:cs typeface="Calibri"/>
              </a:rPr>
              <a:t> </a:t>
            </a:r>
            <a:r>
              <a:rPr lang="en-US" altLang="zh-CN" sz="2104" dirty="0" smtClean="0">
                <a:solidFill>
                  <a:srgbClr val="FFFFFF"/>
                </a:solidFill>
                <a:latin typeface="Calibri"/>
                <a:cs typeface="Calibri"/>
              </a:rPr>
              <a:t>off</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main</a:t>
            </a:r>
            <a:r>
              <a:rPr lang="en-US" altLang="zh-CN" sz="2104" dirty="0" smtClean="0">
                <a:latin typeface="Calibri"/>
                <a:cs typeface="Calibri"/>
              </a:rPr>
              <a:t> </a:t>
            </a:r>
            <a:r>
              <a:rPr lang="en-US" altLang="zh-CN" sz="2104" dirty="0" smtClean="0">
                <a:solidFill>
                  <a:srgbClr val="FFFFFF"/>
                </a:solidFill>
                <a:latin typeface="Calibri"/>
                <a:cs typeface="Calibri"/>
              </a:rPr>
              <a:t>thread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
        <p:nvSpPr>
          <p:cNvPr id="6" name="TextBox 1"/>
          <p:cNvSpPr txBox="1"/>
          <p:nvPr/>
        </p:nvSpPr>
        <p:spPr>
          <a:xfrm>
            <a:off x="685800" y="2413000"/>
            <a:ext cx="5308600" cy="762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2200"/>
              </a:lnSpc>
              <a:tabLst/>
            </a:pPr>
            <a:r>
              <a:rPr lang="en-US" altLang="zh-CN" sz="1578" dirty="0" smtClean="0">
                <a:solidFill>
                  <a:srgbClr val="FEB800"/>
                </a:solidFill>
                <a:latin typeface="Menlo" pitchFamily="18" charset="0"/>
                <a:cs typeface="Menlo" pitchFamily="18" charset="0"/>
              </a:rPr>
              <a:t>clFlush(primary_q)</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a:t>
            </a:r>
          </a:p>
        </p:txBody>
      </p:sp>
      <p:sp>
        <p:nvSpPr>
          <p:cNvPr id="7" name="TextBox 1"/>
          <p:cNvSpPr txBox="1"/>
          <p:nvPr/>
        </p:nvSpPr>
        <p:spPr>
          <a:xfrm>
            <a:off x="685800" y="3505200"/>
            <a:ext cx="3733800" cy="508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CGLSetVirtualScreen(secondary);</a:t>
            </a:r>
          </a:p>
          <a:p>
            <a:pPr>
              <a:lnSpc>
                <a:spcPts val="2200"/>
              </a:lnSpc>
              <a:tabLst/>
            </a:pP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
        <p:nvSpPr>
          <p:cNvPr id="8" name="TextBox 1"/>
          <p:cNvSpPr txBox="1"/>
          <p:nvPr/>
        </p:nvSpPr>
        <p:spPr>
          <a:xfrm>
            <a:off x="685800" y="4025900"/>
            <a:ext cx="1930400" cy="241300"/>
          </a:xfrm>
          <a:prstGeom prst="rect">
            <a:avLst/>
          </a:prstGeom>
          <a:noFill/>
        </p:spPr>
        <p:txBody>
          <a:bodyPr wrap="none" lIns="0" tIns="0" rIns="0" rtlCol="0">
            <a:spAutoFit/>
          </a:bodyPr>
          <a:lstStyle/>
          <a:p>
            <a:pPr>
              <a:lnSpc>
                <a:spcPts val="1900"/>
              </a:lnSpc>
              <a:tabLst/>
            </a:pPr>
            <a:r>
              <a:rPr lang="en-US" altLang="zh-CN" sz="1578" dirty="0" smtClean="0">
                <a:solidFill>
                  <a:srgbClr val="FEB800"/>
                </a:solidFill>
                <a:latin typeface="Menlo" pitchFamily="18" charset="0"/>
                <a:cs typeface="Menlo" pitchFamily="18" charset="0"/>
              </a:rPr>
              <a:t>glBindBuffer(…);</a:t>
            </a:r>
            <a:r>
              <a:rPr lang="en-US" altLang="zh-CN" sz="1578" dirty="0" smtClean="0">
                <a:solidFill>
                  <a:srgbClr val="FFFFFF"/>
                </a:solidFill>
                <a:latin typeface="Monaco" pitchFamily="18" charset="0"/>
                <a:cs typeface="Monaco" pitchFamily="18" charset="0"/>
              </a:rPr>
              <a:t> </a:t>
            </a:r>
          </a:p>
        </p:txBody>
      </p:sp>
      <p:sp>
        <p:nvSpPr>
          <p:cNvPr id="9" name="TextBox 1"/>
          <p:cNvSpPr txBox="1"/>
          <p:nvPr/>
        </p:nvSpPr>
        <p:spPr>
          <a:xfrm>
            <a:off x="685800" y="4279900"/>
            <a:ext cx="21717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glDrawElements(…);</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3803642"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Memory Objects:</a:t>
            </a:r>
          </a:p>
        </p:txBody>
      </p:sp>
      <p:sp>
        <p:nvSpPr>
          <p:cNvPr id="5" name="TextBox 1"/>
          <p:cNvSpPr txBox="1"/>
          <p:nvPr/>
        </p:nvSpPr>
        <p:spPr>
          <a:xfrm>
            <a:off x="240506" y="2789237"/>
            <a:ext cx="10210800" cy="2015937"/>
          </a:xfrm>
          <a:prstGeom prst="rect">
            <a:avLst/>
          </a:prstGeom>
          <a:noFill/>
        </p:spPr>
        <p:txBody>
          <a:bodyPr wrap="square" lIns="0" tIns="0" rIns="0" rtlCol="0">
            <a:spAutoFit/>
          </a:bodyPr>
          <a:lstStyle/>
          <a:p>
            <a:pPr lvl="1">
              <a:defRPr/>
            </a:pPr>
            <a:r>
              <a:rPr lang="en-US" sz="3200" dirty="0" smtClean="0">
                <a:solidFill>
                  <a:srgbClr val="FFFFFF"/>
                </a:solidFill>
              </a:rPr>
              <a:t>Buffer </a:t>
            </a:r>
            <a:r>
              <a:rPr lang="en-US" sz="3200" dirty="0">
                <a:solidFill>
                  <a:srgbClr val="FFFFFF"/>
                </a:solidFill>
              </a:rPr>
              <a:t>objects which can contain any type of data and,</a:t>
            </a:r>
          </a:p>
          <a:p>
            <a:pPr lvl="1">
              <a:defRPr/>
            </a:pPr>
            <a:endParaRPr lang="en-US" sz="3200" dirty="0" smtClean="0">
              <a:solidFill>
                <a:srgbClr val="FFFFFF"/>
              </a:solidFill>
            </a:endParaRPr>
          </a:p>
          <a:p>
            <a:pPr lvl="1">
              <a:defRPr/>
            </a:pPr>
            <a:r>
              <a:rPr lang="en-US" sz="3200" dirty="0" smtClean="0">
                <a:solidFill>
                  <a:srgbClr val="FFFFFF"/>
                </a:solidFill>
              </a:rPr>
              <a:t>Image </a:t>
            </a:r>
            <a:r>
              <a:rPr lang="en-US" sz="3200" dirty="0">
                <a:solidFill>
                  <a:srgbClr val="FFFFFF"/>
                </a:solidFill>
              </a:rPr>
              <a:t>objects which are specifically for representing images</a:t>
            </a:r>
          </a:p>
        </p:txBody>
      </p:sp>
    </p:spTree>
    <p:extLst>
      <p:ext uri="{BB962C8B-B14F-4D97-AF65-F5344CB8AC3E}">
        <p14:creationId xmlns:p14="http://schemas.microsoft.com/office/powerpoint/2010/main" val="2417272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374776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Design</a:t>
            </a:r>
            <a:r>
              <a:rPr lang="en-US" altLang="zh-CN" sz="4209" dirty="0" smtClean="0">
                <a:latin typeface="Calibri"/>
                <a:cs typeface="Calibri"/>
              </a:rPr>
              <a:t> </a:t>
            </a:r>
            <a:r>
              <a:rPr lang="en-US" altLang="zh-CN" sz="4209" dirty="0" smtClean="0">
                <a:solidFill>
                  <a:srgbClr val="FFFFFF"/>
                </a:solidFill>
                <a:latin typeface="Calibri"/>
                <a:cs typeface="Calibri"/>
              </a:rPr>
              <a:t>Challenge</a:t>
            </a:r>
          </a:p>
        </p:txBody>
      </p:sp>
      <p:sp>
        <p:nvSpPr>
          <p:cNvPr id="5" name="TextBox 1"/>
          <p:cNvSpPr txBox="1"/>
          <p:nvPr/>
        </p:nvSpPr>
        <p:spPr>
          <a:xfrm>
            <a:off x="685800" y="2400300"/>
            <a:ext cx="6525224" cy="1209733"/>
          </a:xfrm>
          <a:prstGeom prst="rect">
            <a:avLst/>
          </a:prstGeom>
          <a:noFill/>
        </p:spPr>
        <p:txBody>
          <a:bodyPr wrap="none" lIns="0" tIns="0" rIns="0" rtlCol="0">
            <a:spAutoFit/>
          </a:bodyPr>
          <a:lstStyle/>
          <a:p>
            <a:pPr>
              <a:lnSpc>
                <a:spcPts val="2200"/>
              </a:lnSpc>
              <a:tabLst/>
            </a:pPr>
            <a:r>
              <a:rPr lang="en-US" altLang="zh-CN" sz="3200" dirty="0" smtClean="0">
                <a:solidFill>
                  <a:srgbClr val="FFFFFF"/>
                </a:solidFill>
                <a:latin typeface="Calibri"/>
                <a:cs typeface="Calibri"/>
              </a:rPr>
              <a:t>Have</a:t>
            </a:r>
            <a:r>
              <a:rPr lang="en-US" altLang="zh-CN" sz="3200" dirty="0" smtClean="0">
                <a:latin typeface="Calibri"/>
                <a:cs typeface="Calibri"/>
              </a:rPr>
              <a:t> </a:t>
            </a:r>
            <a:r>
              <a:rPr lang="en-US" altLang="zh-CN" sz="3200" dirty="0" smtClean="0">
                <a:solidFill>
                  <a:srgbClr val="FFFFFF"/>
                </a:solidFill>
                <a:latin typeface="Calibri"/>
                <a:cs typeface="Calibri"/>
              </a:rPr>
              <a:t>to</a:t>
            </a:r>
            <a:r>
              <a:rPr lang="en-US" altLang="zh-CN" sz="3200" dirty="0" smtClean="0">
                <a:latin typeface="Calibri"/>
                <a:cs typeface="Calibri"/>
              </a:rPr>
              <a:t> </a:t>
            </a:r>
            <a:r>
              <a:rPr lang="en-US" altLang="zh-CN" sz="3200" dirty="0" smtClean="0">
                <a:solidFill>
                  <a:srgbClr val="FFFFFF"/>
                </a:solidFill>
                <a:latin typeface="Calibri"/>
                <a:cs typeface="Calibri"/>
              </a:rPr>
              <a:t>divide</a:t>
            </a:r>
            <a:r>
              <a:rPr lang="en-US" altLang="zh-CN" sz="3200" dirty="0" smtClean="0">
                <a:latin typeface="Calibri"/>
                <a:cs typeface="Calibri"/>
              </a:rPr>
              <a:t> </a:t>
            </a:r>
            <a:r>
              <a:rPr lang="en-US" altLang="zh-CN" sz="3200" dirty="0" smtClean="0">
                <a:solidFill>
                  <a:srgbClr val="FFFFFF"/>
                </a:solidFill>
                <a:latin typeface="Calibri"/>
                <a:cs typeface="Calibri"/>
              </a:rPr>
              <a:t>the</a:t>
            </a:r>
            <a:r>
              <a:rPr lang="en-US" altLang="zh-CN" sz="3200" dirty="0" smtClean="0">
                <a:latin typeface="Calibri"/>
                <a:cs typeface="Calibri"/>
              </a:rPr>
              <a:t> </a:t>
            </a:r>
            <a:r>
              <a:rPr lang="en-US" altLang="zh-CN" sz="3200" dirty="0" smtClean="0">
                <a:solidFill>
                  <a:srgbClr val="FFFFFF"/>
                </a:solidFill>
                <a:latin typeface="Calibri"/>
                <a:cs typeface="Calibri"/>
              </a:rPr>
              <a:t>work</a:t>
            </a:r>
          </a:p>
          <a:p>
            <a:pPr>
              <a:lnSpc>
                <a:spcPts val="2200"/>
              </a:lnSpc>
              <a:tabLst/>
            </a:pPr>
            <a:endParaRPr lang="en-US" altLang="zh-CN" sz="3200" dirty="0">
              <a:solidFill>
                <a:srgbClr val="FFFFFF"/>
              </a:solidFill>
              <a:latin typeface="Calibri"/>
              <a:cs typeface="Calibri"/>
            </a:endParaRPr>
          </a:p>
          <a:p>
            <a:pPr>
              <a:lnSpc>
                <a:spcPts val="2200"/>
              </a:lnSpc>
            </a:pPr>
            <a:r>
              <a:rPr lang="en-US" altLang="zh-CN" sz="3200" dirty="0">
                <a:solidFill>
                  <a:srgbClr val="FFFFFF"/>
                </a:solidFill>
                <a:cs typeface="Calibri"/>
              </a:rPr>
              <a:t>Display</a:t>
            </a:r>
            <a:r>
              <a:rPr lang="en-US" altLang="zh-CN" sz="3200" dirty="0">
                <a:cs typeface="Calibri"/>
              </a:rPr>
              <a:t> </a:t>
            </a:r>
            <a:r>
              <a:rPr lang="en-US" altLang="zh-CN" sz="3200" dirty="0">
                <a:solidFill>
                  <a:srgbClr val="FFFFFF"/>
                </a:solidFill>
                <a:cs typeface="Calibri"/>
              </a:rPr>
              <a:t>connected</a:t>
            </a:r>
            <a:r>
              <a:rPr lang="en-US" altLang="zh-CN" sz="3200" dirty="0">
                <a:cs typeface="Calibri"/>
              </a:rPr>
              <a:t> </a:t>
            </a:r>
            <a:r>
              <a:rPr lang="en-US" altLang="zh-CN" sz="3200" dirty="0">
                <a:solidFill>
                  <a:srgbClr val="FFFFFF"/>
                </a:solidFill>
                <a:cs typeface="Calibri"/>
              </a:rPr>
              <a:t>to</a:t>
            </a:r>
            <a:r>
              <a:rPr lang="en-US" altLang="zh-CN" sz="3200" dirty="0">
                <a:cs typeface="Calibri"/>
              </a:rPr>
              <a:t> </a:t>
            </a:r>
            <a:r>
              <a:rPr lang="en-US" altLang="zh-CN" sz="3200" dirty="0">
                <a:solidFill>
                  <a:srgbClr val="FFFFFF"/>
                </a:solidFill>
                <a:cs typeface="Calibri"/>
              </a:rPr>
              <a:t>primary</a:t>
            </a:r>
            <a:r>
              <a:rPr lang="en-US" altLang="zh-CN" sz="3200" dirty="0">
                <a:cs typeface="Calibri"/>
              </a:rPr>
              <a:t> </a:t>
            </a:r>
            <a:r>
              <a:rPr lang="en-US" altLang="zh-CN" sz="3200" dirty="0">
                <a:solidFill>
                  <a:srgbClr val="FFFFFF"/>
                </a:solidFill>
                <a:cs typeface="Calibri"/>
              </a:rPr>
              <a:t>GPU</a:t>
            </a:r>
            <a:r>
              <a:rPr lang="en-US" altLang="zh-CN" sz="3200" dirty="0">
                <a:cs typeface="Calibri"/>
              </a:rPr>
              <a:t> </a:t>
            </a:r>
            <a:r>
              <a:rPr lang="en-US" altLang="zh-CN" sz="3200" dirty="0">
                <a:solidFill>
                  <a:srgbClr val="FFFFFF"/>
                </a:solidFill>
                <a:cs typeface="Calibri"/>
              </a:rPr>
              <a:t>only</a:t>
            </a:r>
          </a:p>
          <a:p>
            <a:pPr>
              <a:lnSpc>
                <a:spcPts val="2200"/>
              </a:lnSpc>
              <a:tabLst/>
            </a:pPr>
            <a:endParaRPr lang="en-US" altLang="zh-CN" sz="3200" dirty="0" smtClean="0">
              <a:solidFill>
                <a:srgbClr val="FFFFFF"/>
              </a:solidFill>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8067452"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Handling</a:t>
            </a:r>
            <a:r>
              <a:rPr lang="en-US" altLang="zh-CN" sz="4209" dirty="0" smtClean="0">
                <a:latin typeface="Calibri"/>
                <a:cs typeface="Calibri"/>
              </a:rPr>
              <a:t> </a:t>
            </a:r>
            <a:r>
              <a:rPr lang="en-US" altLang="zh-CN" sz="4209" dirty="0" smtClean="0">
                <a:solidFill>
                  <a:srgbClr val="FFFFFF"/>
                </a:solidFill>
                <a:latin typeface="Calibri"/>
                <a:cs typeface="Calibri"/>
              </a:rPr>
              <a:t>Other</a:t>
            </a:r>
            <a:r>
              <a:rPr lang="en-US" altLang="zh-CN" sz="4209" dirty="0" smtClean="0">
                <a:latin typeface="Calibri"/>
                <a:cs typeface="Calibri"/>
              </a:rPr>
              <a:t> </a:t>
            </a:r>
            <a:r>
              <a:rPr lang="en-US" altLang="zh-CN" sz="4209" dirty="0" smtClean="0">
                <a:solidFill>
                  <a:srgbClr val="FFFFFF"/>
                </a:solidFill>
                <a:latin typeface="Calibri"/>
                <a:cs typeface="Calibri"/>
              </a:rPr>
              <a:t>Multi-GPU</a:t>
            </a:r>
            <a:r>
              <a:rPr lang="en-US" altLang="zh-CN" sz="4209" dirty="0" smtClean="0">
                <a:latin typeface="Calibri"/>
                <a:cs typeface="Calibri"/>
              </a:rPr>
              <a:t> </a:t>
            </a:r>
            <a:r>
              <a:rPr lang="en-US" altLang="zh-CN" sz="4209" dirty="0" smtClean="0">
                <a:solidFill>
                  <a:srgbClr val="FFFFFF"/>
                </a:solidFill>
                <a:latin typeface="Calibri"/>
                <a:cs typeface="Calibri"/>
              </a:rPr>
              <a:t>Situations</a:t>
            </a:r>
          </a:p>
        </p:txBody>
      </p:sp>
      <p:sp>
        <p:nvSpPr>
          <p:cNvPr id="5" name="TextBox 1"/>
          <p:cNvSpPr txBox="1"/>
          <p:nvPr/>
        </p:nvSpPr>
        <p:spPr>
          <a:xfrm>
            <a:off x="685800" y="2413000"/>
            <a:ext cx="7574790" cy="1055845"/>
          </a:xfrm>
          <a:prstGeom prst="rect">
            <a:avLst/>
          </a:prstGeom>
          <a:noFill/>
        </p:spPr>
        <p:txBody>
          <a:bodyPr wrap="none" lIns="0" tIns="0" rIns="0" rtlCol="0">
            <a:spAutoFit/>
          </a:bodyPr>
          <a:lstStyle/>
          <a:p>
            <a:pPr>
              <a:lnSpc>
                <a:spcPts val="2200"/>
              </a:lnSpc>
              <a:tabLst/>
            </a:pPr>
            <a:r>
              <a:rPr lang="en-US" altLang="zh-CN" sz="3200" dirty="0" smtClean="0">
                <a:solidFill>
                  <a:srgbClr val="FFFFFF"/>
                </a:solidFill>
                <a:latin typeface="Calibri"/>
                <a:cs typeface="Calibri"/>
              </a:rPr>
              <a:t>Laptop</a:t>
            </a:r>
            <a:r>
              <a:rPr lang="en-US" altLang="zh-CN" sz="3200" dirty="0" smtClean="0">
                <a:latin typeface="Calibri"/>
                <a:cs typeface="Calibri"/>
              </a:rPr>
              <a:t> </a:t>
            </a:r>
            <a:r>
              <a:rPr lang="en-US" altLang="zh-CN" sz="3200" dirty="0" smtClean="0">
                <a:solidFill>
                  <a:srgbClr val="FFFFFF"/>
                </a:solidFill>
                <a:latin typeface="Calibri"/>
                <a:cs typeface="Calibri"/>
              </a:rPr>
              <a:t>with</a:t>
            </a:r>
            <a:r>
              <a:rPr lang="en-US" altLang="zh-CN" sz="3200" dirty="0" smtClean="0">
                <a:latin typeface="Calibri"/>
                <a:cs typeface="Calibri"/>
              </a:rPr>
              <a:t> </a:t>
            </a:r>
            <a:r>
              <a:rPr lang="en-US" altLang="zh-CN" sz="3200" dirty="0" smtClean="0">
                <a:solidFill>
                  <a:srgbClr val="FFFFFF"/>
                </a:solidFill>
                <a:latin typeface="Calibri"/>
                <a:cs typeface="Calibri"/>
              </a:rPr>
              <a:t>automatic</a:t>
            </a:r>
            <a:r>
              <a:rPr lang="en-US" altLang="zh-CN" sz="3200" dirty="0" smtClean="0">
                <a:latin typeface="Calibri"/>
                <a:cs typeface="Calibri"/>
              </a:rPr>
              <a:t> </a:t>
            </a:r>
            <a:r>
              <a:rPr lang="en-US" altLang="zh-CN" sz="3200" dirty="0" smtClean="0">
                <a:solidFill>
                  <a:srgbClr val="FFFFFF"/>
                </a:solidFill>
                <a:latin typeface="Calibri"/>
                <a:cs typeface="Calibri"/>
              </a:rPr>
              <a:t>graphics</a:t>
            </a:r>
            <a:r>
              <a:rPr lang="en-US" altLang="zh-CN" sz="3200" dirty="0" smtClean="0">
                <a:latin typeface="Calibri"/>
                <a:cs typeface="Calibri"/>
              </a:rPr>
              <a:t> </a:t>
            </a:r>
            <a:r>
              <a:rPr lang="en-US" altLang="zh-CN" sz="3200" dirty="0" smtClean="0">
                <a:solidFill>
                  <a:srgbClr val="FFFFFF"/>
                </a:solidFill>
                <a:latin typeface="Calibri"/>
                <a:cs typeface="Calibri"/>
              </a:rPr>
              <a:t>switching</a:t>
            </a:r>
          </a:p>
          <a:p>
            <a:pPr>
              <a:lnSpc>
                <a:spcPts val="2200"/>
              </a:lnSpc>
              <a:tabLst/>
            </a:pPr>
            <a:endParaRPr lang="en-US" altLang="zh-CN" sz="3200" dirty="0" smtClean="0">
              <a:solidFill>
                <a:srgbClr val="FFFFFF"/>
              </a:solidFill>
              <a:latin typeface="Calibri"/>
              <a:cs typeface="Calibri"/>
            </a:endParaRPr>
          </a:p>
          <a:p>
            <a:pPr>
              <a:lnSpc>
                <a:spcPts val="1000"/>
              </a:lnSpc>
            </a:pPr>
            <a:endParaRPr lang="en-US" altLang="zh-CN" sz="3200" dirty="0" smtClean="0">
              <a:latin typeface="Calibri"/>
              <a:cs typeface="Calibri"/>
            </a:endParaRPr>
          </a:p>
          <a:p>
            <a:pPr>
              <a:lnSpc>
                <a:spcPts val="2200"/>
              </a:lnSpc>
              <a:tabLst/>
            </a:pPr>
            <a:r>
              <a:rPr lang="en-US" altLang="zh-CN" sz="3200" dirty="0" smtClean="0">
                <a:solidFill>
                  <a:srgbClr val="FFFFFF"/>
                </a:solidFill>
                <a:latin typeface="Calibri"/>
                <a:cs typeface="Calibri"/>
              </a:rPr>
              <a:t>Multiple</a:t>
            </a:r>
            <a:r>
              <a:rPr lang="en-US" altLang="zh-CN" sz="3200" dirty="0" smtClean="0">
                <a:latin typeface="Calibri"/>
                <a:cs typeface="Calibri"/>
              </a:rPr>
              <a:t> </a:t>
            </a:r>
            <a:r>
              <a:rPr lang="en-US" altLang="zh-CN" sz="3200" dirty="0" smtClean="0">
                <a:solidFill>
                  <a:srgbClr val="FFFFFF"/>
                </a:solidFill>
                <a:latin typeface="Calibri"/>
                <a:cs typeface="Calibri"/>
              </a:rPr>
              <a:t>displays</a:t>
            </a:r>
            <a:r>
              <a:rPr lang="en-US" altLang="zh-CN" sz="3200" dirty="0" smtClean="0">
                <a:latin typeface="Calibri"/>
                <a:cs typeface="Calibri"/>
              </a:rPr>
              <a:t> </a:t>
            </a:r>
            <a:r>
              <a:rPr lang="en-US" altLang="zh-CN" sz="3200" dirty="0" smtClean="0">
                <a:solidFill>
                  <a:srgbClr val="FFFFFF"/>
                </a:solidFill>
                <a:latin typeface="Calibri"/>
                <a:cs typeface="Calibri"/>
              </a:rPr>
              <a:t>connected</a:t>
            </a:r>
            <a:r>
              <a:rPr lang="en-US" altLang="zh-CN" sz="3200" dirty="0" smtClean="0">
                <a:latin typeface="Calibri"/>
                <a:cs typeface="Calibri"/>
              </a:rPr>
              <a:t> </a:t>
            </a:r>
            <a:r>
              <a:rPr lang="en-US" altLang="zh-CN" sz="3200" dirty="0" smtClean="0">
                <a:solidFill>
                  <a:srgbClr val="FFFFFF"/>
                </a:solidFill>
                <a:latin typeface="Calibri"/>
                <a:cs typeface="Calibri"/>
              </a:rPr>
              <a:t>to</a:t>
            </a:r>
            <a:r>
              <a:rPr lang="en-US" altLang="zh-CN" sz="3200" dirty="0" smtClean="0">
                <a:latin typeface="Calibri"/>
                <a:cs typeface="Calibri"/>
              </a:rPr>
              <a:t> </a:t>
            </a:r>
            <a:r>
              <a:rPr lang="en-US" altLang="zh-CN" sz="3200" dirty="0" smtClean="0">
                <a:solidFill>
                  <a:srgbClr val="FFFFFF"/>
                </a:solidFill>
                <a:latin typeface="Calibri"/>
                <a:cs typeface="Calibri"/>
              </a:rPr>
              <a:t>multiple</a:t>
            </a:r>
            <a:r>
              <a:rPr lang="en-US" altLang="zh-CN" sz="3200" dirty="0" smtClean="0">
                <a:latin typeface="Calibri"/>
                <a:cs typeface="Calibri"/>
              </a:rPr>
              <a:t> </a:t>
            </a:r>
            <a:r>
              <a:rPr lang="en-US" altLang="zh-CN" sz="3200" dirty="0" smtClean="0">
                <a:solidFill>
                  <a:srgbClr val="FFFFFF"/>
                </a:solidFill>
                <a:latin typeface="Calibri"/>
                <a:cs typeface="Calibri"/>
              </a:rPr>
              <a:t>GPUs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5" name="TextBox 1"/>
          <p:cNvSpPr txBox="1"/>
          <p:nvPr/>
        </p:nvSpPr>
        <p:spPr>
          <a:xfrm>
            <a:off x="685801" y="2413000"/>
            <a:ext cx="9155906" cy="3318002"/>
          </a:xfrm>
          <a:prstGeom prst="rect">
            <a:avLst/>
          </a:prstGeom>
          <a:noFill/>
        </p:spPr>
        <p:txBody>
          <a:bodyPr wrap="square" lIns="0" tIns="0" rIns="0" rtlCol="0">
            <a:spAutoFit/>
          </a:bodyPr>
          <a:lstStyle/>
          <a:p>
            <a:pPr>
              <a:tabLst/>
            </a:pPr>
            <a:r>
              <a:rPr lang="en-US" sz="3200" dirty="0" err="1">
                <a:solidFill>
                  <a:srgbClr val="FFFFFF"/>
                </a:solidFill>
                <a:latin typeface="Calibri"/>
                <a:cs typeface="Calibri"/>
              </a:rPr>
              <a:t>OpenCL</a:t>
            </a:r>
            <a:r>
              <a:rPr lang="en-US" sz="3200" dirty="0">
                <a:solidFill>
                  <a:srgbClr val="FFFFFF"/>
                </a:solidFill>
                <a:latin typeface="Calibri"/>
                <a:cs typeface="Calibri"/>
              </a:rPr>
              <a:t> supports data parallel and task parallel programming models</a:t>
            </a:r>
            <a:endParaRPr lang="en-US" altLang="zh-CN" sz="3200" dirty="0" smtClean="0">
              <a:solidFill>
                <a:srgbClr val="FFFFFF"/>
              </a:solidFill>
              <a:latin typeface="Calibri"/>
              <a:cs typeface="Calibri"/>
            </a:endParaRPr>
          </a:p>
          <a:p>
            <a:endParaRPr lang="en-US" sz="3200" dirty="0" smtClean="0">
              <a:solidFill>
                <a:srgbClr val="FFFFFF"/>
              </a:solidFill>
              <a:latin typeface="Calibri"/>
              <a:cs typeface="Calibri"/>
            </a:endParaRPr>
          </a:p>
          <a:p>
            <a:r>
              <a:rPr lang="en-US" sz="3200" dirty="0" smtClean="0">
                <a:solidFill>
                  <a:srgbClr val="FFFFFF"/>
                </a:solidFill>
                <a:latin typeface="Calibri"/>
                <a:cs typeface="Calibri"/>
              </a:rPr>
              <a:t>Every </a:t>
            </a:r>
            <a:r>
              <a:rPr lang="en-US" sz="3200" dirty="0">
                <a:solidFill>
                  <a:srgbClr val="FFFFFF"/>
                </a:solidFill>
                <a:latin typeface="Calibri"/>
                <a:cs typeface="Calibri"/>
              </a:rPr>
              <a:t>application that uses </a:t>
            </a:r>
            <a:r>
              <a:rPr lang="en-US" sz="3200" dirty="0" err="1">
                <a:solidFill>
                  <a:srgbClr val="FFFFFF"/>
                </a:solidFill>
                <a:latin typeface="Calibri"/>
                <a:cs typeface="Calibri"/>
              </a:rPr>
              <a:t>OpenCL</a:t>
            </a:r>
            <a:r>
              <a:rPr lang="en-US" sz="3200" dirty="0">
                <a:solidFill>
                  <a:srgbClr val="FFFFFF"/>
                </a:solidFill>
                <a:latin typeface="Calibri"/>
                <a:cs typeface="Calibri"/>
              </a:rPr>
              <a:t> has to go through a pre-defined series of steps in order to efficiently offload computation to an </a:t>
            </a:r>
            <a:r>
              <a:rPr lang="en-US" sz="3200" dirty="0" err="1">
                <a:solidFill>
                  <a:srgbClr val="FFFFFF"/>
                </a:solidFill>
                <a:latin typeface="Calibri"/>
                <a:cs typeface="Calibri"/>
              </a:rPr>
              <a:t>OpenCL</a:t>
            </a:r>
            <a:r>
              <a:rPr lang="en-US" sz="3200" dirty="0">
                <a:solidFill>
                  <a:srgbClr val="FFFFFF"/>
                </a:solidFill>
                <a:latin typeface="Calibri"/>
                <a:cs typeface="Calibri"/>
              </a:rPr>
              <a:t> device</a:t>
            </a:r>
          </a:p>
          <a:p>
            <a:pPr>
              <a:lnSpc>
                <a:spcPts val="2200"/>
              </a:lnSpc>
              <a:tabLst/>
            </a:pPr>
            <a:endParaRPr lang="en-US" altLang="zh-CN" sz="3200" dirty="0" smtClean="0">
              <a:solidFill>
                <a:srgbClr val="FFFFFF"/>
              </a:solidFill>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2565400" y="28956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0"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2565400" y="28956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0"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057400" y="2921000"/>
            <a:ext cx="2685063" cy="1486595"/>
          </a:xfrm>
          <a:prstGeom prst="rect">
            <a:avLst/>
          </a:prstGeom>
          <a:noFill/>
        </p:spPr>
        <p:txBody>
          <a:bodyPr wrap="none" lIns="0" tIns="0" rIns="0" rtlCol="0">
            <a:spAutoFit/>
          </a:bodyPr>
          <a:lstStyle/>
          <a:p>
            <a:pPr>
              <a:lnSpc>
                <a:spcPts val="1700"/>
              </a:lnSpc>
              <a:tabLst>
                <a:tab pos="127000" algn="l"/>
                <a:tab pos="5080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127000" algn="l"/>
                <a:tab pos="5080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27000" algn="l"/>
                <a:tab pos="5080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Describe</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work</a:t>
            </a:r>
            <a:r>
              <a:rPr lang="en-US" altLang="zh-CN" sz="1578" dirty="0" smtClean="0">
                <a:latin typeface="Calibri"/>
                <a:cs typeface="Calibri"/>
              </a:rPr>
              <a:t>  </a:t>
            </a:r>
            <a:r>
              <a:rPr lang="en-US" altLang="zh-CN" sz="1578" b="1" dirty="0" smtClean="0">
                <a:solidFill>
                  <a:srgbClr val="FFFFFF"/>
                </a:solidFill>
                <a:latin typeface="Calibri"/>
                <a:cs typeface="Calibri"/>
              </a:rPr>
              <a:t>from</a:t>
            </a:r>
            <a:r>
              <a:rPr lang="en-US" altLang="zh-CN" sz="1578" dirty="0" smtClean="0">
                <a:latin typeface="Calibri"/>
                <a:cs typeface="Calibri"/>
              </a:rPr>
              <a:t> </a:t>
            </a:r>
            <a:r>
              <a:rPr lang="en-US" altLang="zh-CN" sz="1578" b="1" dirty="0" smtClean="0">
                <a:solidFill>
                  <a:srgbClr val="FFFFFF"/>
                </a:solidFill>
                <a:latin typeface="Calibri"/>
                <a:cs typeface="Calibri"/>
              </a:rPr>
              <a:t>the</a:t>
            </a:r>
          </a:p>
          <a:p>
            <a:pPr>
              <a:lnSpc>
                <a:spcPts val="1700"/>
              </a:lnSpc>
              <a:tabLst>
                <a:tab pos="127000" algn="l"/>
                <a:tab pos="508000" algn="l"/>
                <a:tab pos="927100" algn="l"/>
              </a:tabLst>
            </a:pPr>
            <a:r>
              <a:rPr lang="en-US" altLang="zh-CN" sz="1578" b="1" dirty="0" smtClean="0">
                <a:solidFill>
                  <a:srgbClr val="FFFFFF"/>
                </a:solidFill>
                <a:latin typeface="Calibri"/>
                <a:cs typeface="Calibri"/>
              </a:rPr>
              <a:t>perspective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one</a:t>
            </a:r>
            <a:r>
              <a:rPr lang="en-US" altLang="zh-CN" sz="1578" dirty="0" smtClean="0">
                <a:latin typeface="Calibri"/>
                <a:cs typeface="Calibri"/>
              </a:rPr>
              <a:t> </a:t>
            </a:r>
            <a:r>
              <a:rPr lang="en-US" altLang="zh-CN" sz="1578" b="1" dirty="0" smtClean="0">
                <a:solidFill>
                  <a:srgbClr val="FFFFFF"/>
                </a:solidFill>
                <a:latin typeface="Calibri"/>
                <a:cs typeface="Calibri"/>
              </a:rPr>
              <a:t>piece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data</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057400" y="2946400"/>
            <a:ext cx="2685063" cy="1977465"/>
          </a:xfrm>
          <a:prstGeom prst="rect">
            <a:avLst/>
          </a:prstGeom>
          <a:noFill/>
        </p:spPr>
        <p:txBody>
          <a:bodyPr wrap="none" lIns="0" tIns="0" rIns="0" rtlCol="0">
            <a:spAutoFit/>
          </a:bodyPr>
          <a:lstStyle/>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Describe</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work</a:t>
            </a:r>
            <a:r>
              <a:rPr lang="en-US" altLang="zh-CN" sz="1578" dirty="0" smtClean="0">
                <a:latin typeface="Calibri"/>
                <a:cs typeface="Calibri"/>
              </a:rPr>
              <a:t>  </a:t>
            </a:r>
            <a:r>
              <a:rPr lang="en-US" altLang="zh-CN" sz="1578" b="1" dirty="0" smtClean="0">
                <a:solidFill>
                  <a:srgbClr val="FFFFFF"/>
                </a:solidFill>
                <a:latin typeface="Calibri"/>
                <a:cs typeface="Calibri"/>
              </a:rPr>
              <a:t>from</a:t>
            </a:r>
            <a:r>
              <a:rPr lang="en-US" altLang="zh-CN" sz="1578" dirty="0" smtClean="0">
                <a:latin typeface="Calibri"/>
                <a:cs typeface="Calibri"/>
              </a:rPr>
              <a:t> </a:t>
            </a:r>
            <a:r>
              <a:rPr lang="en-US" altLang="zh-CN" sz="1578" b="1" dirty="0" smtClean="0">
                <a:solidFill>
                  <a:srgbClr val="FFFFFF"/>
                </a:solidFill>
                <a:latin typeface="Calibri"/>
                <a:cs typeface="Calibri"/>
              </a:rPr>
              <a:t>the</a:t>
            </a:r>
          </a:p>
          <a:p>
            <a:pPr>
              <a:lnSpc>
                <a:spcPts val="1700"/>
              </a:lnSpc>
              <a:tabLst>
                <a:tab pos="127000" algn="l"/>
                <a:tab pos="508000" algn="l"/>
                <a:tab pos="622300" algn="l"/>
                <a:tab pos="927100" algn="l"/>
              </a:tabLst>
            </a:pPr>
            <a:r>
              <a:rPr lang="en-US" altLang="zh-CN" sz="1578" b="1" dirty="0" smtClean="0">
                <a:solidFill>
                  <a:srgbClr val="FFFFFF"/>
                </a:solidFill>
                <a:latin typeface="Calibri"/>
                <a:cs typeface="Calibri"/>
              </a:rPr>
              <a:t>perspective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one</a:t>
            </a:r>
            <a:r>
              <a:rPr lang="en-US" altLang="zh-CN" sz="1578" dirty="0" smtClean="0">
                <a:latin typeface="Calibri"/>
                <a:cs typeface="Calibri"/>
              </a:rPr>
              <a:t> </a:t>
            </a:r>
            <a:r>
              <a:rPr lang="en-US" altLang="zh-CN" sz="1578" b="1" dirty="0" smtClean="0">
                <a:solidFill>
                  <a:srgbClr val="FFFFFF"/>
                </a:solidFill>
                <a:latin typeface="Calibri"/>
                <a:cs typeface="Calibri"/>
              </a:rPr>
              <a:t>piece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data</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8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Guts</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loop</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89000" y="1041400"/>
            <a:ext cx="5791200" cy="2286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Converting</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1920x1080</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image</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from</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to</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p>
        </p:txBody>
      </p:sp>
      <p:sp>
        <p:nvSpPr>
          <p:cNvPr id="5" name="TextBox 1"/>
          <p:cNvSpPr txBox="1"/>
          <p:nvPr/>
        </p:nvSpPr>
        <p:spPr>
          <a:xfrm>
            <a:off x="889000" y="1701800"/>
            <a:ext cx="6604756" cy="2684923"/>
          </a:xfrm>
          <a:prstGeom prst="rect">
            <a:avLst/>
          </a:prstGeom>
          <a:noFill/>
        </p:spPr>
        <p:txBody>
          <a:bodyPr wrap="none" lIns="0" tIns="0" rIns="0" rtlCol="0">
            <a:spAutoFit/>
          </a:bodyPr>
          <a:lstStyle/>
          <a:p>
            <a:pPr>
              <a:lnSpc>
                <a:spcPts val="1800"/>
              </a:lnSpc>
              <a:tabLst>
                <a:tab pos="241300" algn="l"/>
                <a:tab pos="482600" algn="l"/>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is</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uint32_t*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1</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uint32_t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per</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8-</a:t>
            </a:r>
            <a:r>
              <a:rPr lang="en-US" altLang="zh-CN" sz="1578" dirty="0">
                <a:solidFill>
                  <a:srgbClr val="17B4FC"/>
                </a:solidFill>
                <a:latin typeface="Menlo" pitchFamily="18" charset="0"/>
                <a:cs typeface="Menlo" pitchFamily="18" charset="0"/>
              </a:rPr>
              <a:t>bit pixel</a:t>
            </a:r>
            <a:endParaRPr lang="en-US" altLang="zh-CN" sz="1578" dirty="0" smtClean="0">
              <a:solidFill>
                <a:srgbClr val="17B4FC"/>
              </a:solidFill>
              <a:latin typeface="Menlo" pitchFamily="18" charset="0"/>
              <a:cs typeface="Menlo" pitchFamily="18" charset="0"/>
            </a:endParaRPr>
          </a:p>
          <a:p>
            <a:pPr>
              <a:lnSpc>
                <a:spcPts val="1700"/>
              </a:lnSpc>
              <a:tabLst>
                <a:tab pos="241300" algn="l"/>
                <a:tab pos="482600" algn="l"/>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is</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4</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floats</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per</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pixel</a:t>
            </a:r>
          </a:p>
          <a:p>
            <a:pPr>
              <a:lnSpc>
                <a:spcPts val="1700"/>
              </a:lnSpc>
              <a:tabLst>
                <a:tab pos="241300" algn="l"/>
                <a:tab pos="482600" algn="l"/>
              </a:tabLst>
            </a:pPr>
            <a:r>
              <a:rPr lang="en-US" altLang="zh-CN" sz="1578" dirty="0" smtClean="0">
                <a:solidFill>
                  <a:srgbClr val="F6BA1B"/>
                </a:solidFill>
                <a:latin typeface="Menlo" pitchFamily="18" charset="0"/>
                <a:cs typeface="Menlo" pitchFamily="18" charset="0"/>
              </a:rPr>
              <a:t>for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1080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for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1920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1920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0x000000FF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0x0000FF00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&gt;&gt;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8</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0x00FF0000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&gt;&gt;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16</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0xFF000000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&gt;&gt;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24</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float</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float</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float</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p:txBody>
      </p:sp>
      <p:sp>
        <p:nvSpPr>
          <p:cNvPr id="6" name="TextBox 1"/>
          <p:cNvSpPr txBox="1"/>
          <p:nvPr/>
        </p:nvSpPr>
        <p:spPr>
          <a:xfrm>
            <a:off x="7174706" y="1646237"/>
            <a:ext cx="852829" cy="2717701"/>
          </a:xfrm>
          <a:prstGeom prst="rect">
            <a:avLst/>
          </a:prstGeom>
          <a:noFill/>
        </p:spPr>
        <p:txBody>
          <a:bodyPr wrap="none" lIns="0" tIns="0" rIns="0" rtlCol="0">
            <a:spAutoFit/>
          </a:bodyPr>
          <a:lstStyle/>
          <a:p>
            <a:pPr>
              <a:lnSpc>
                <a:spcPts val="1800"/>
              </a:lnSpc>
              <a:tabLst/>
            </a:pPr>
            <a:endParaRPr lang="en-US" altLang="zh-CN" sz="1578" dirty="0" smtClean="0">
              <a:solidFill>
                <a:srgbClr val="17B4FC"/>
              </a:solidFill>
              <a:latin typeface="Menlo" pitchFamily="18" charset="0"/>
              <a:cs typeface="Menlo"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100"/>
              </a:lnSpc>
              <a:tabLst/>
            </a:pPr>
            <a:r>
              <a:rPr lang="en-US" altLang="zh-CN" sz="1578" dirty="0" smtClean="0">
                <a:solidFill>
                  <a:srgbClr val="17B4FC"/>
                </a:solidFill>
                <a:latin typeface="Menlo" pitchFamily="18" charset="0"/>
                <a:cs typeface="Menlo" pitchFamily="18" charset="0"/>
              </a:rPr>
              <a:t>locate</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convert</a:t>
            </a:r>
          </a:p>
          <a:p>
            <a:pPr>
              <a:lnSpc>
                <a:spcPts val="1700"/>
              </a:lnSpc>
              <a:tabLst/>
            </a:pPr>
            <a:r>
              <a:rPr lang="en-US" altLang="zh-CN" sz="1578" dirty="0" smtClean="0">
                <a:solidFill>
                  <a:srgbClr val="17B4FC"/>
                </a:solidFill>
                <a:latin typeface="Menlo" pitchFamily="18" charset="0"/>
                <a:cs typeface="Menlo" pitchFamily="18" charset="0"/>
              </a:rPr>
              <a:t>convert</a:t>
            </a:r>
          </a:p>
          <a:p>
            <a:pPr>
              <a:lnSpc>
                <a:spcPts val="1700"/>
              </a:lnSpc>
              <a:tabLst/>
            </a:pPr>
            <a:r>
              <a:rPr lang="en-US" altLang="zh-CN" sz="1578" dirty="0" smtClean="0">
                <a:solidFill>
                  <a:srgbClr val="17B4FC"/>
                </a:solidFill>
                <a:latin typeface="Menlo" pitchFamily="18" charset="0"/>
                <a:cs typeface="Menlo" pitchFamily="18" charset="0"/>
              </a:rPr>
              <a:t>convert</a:t>
            </a:r>
          </a:p>
        </p:txBody>
      </p:sp>
      <p:sp>
        <p:nvSpPr>
          <p:cNvPr id="7" name="TextBox 1"/>
          <p:cNvSpPr txBox="1"/>
          <p:nvPr/>
        </p:nvSpPr>
        <p:spPr>
          <a:xfrm>
            <a:off x="8165306" y="2789237"/>
            <a:ext cx="177006" cy="1600200"/>
          </a:xfrm>
          <a:prstGeom prst="rect">
            <a:avLst/>
          </a:prstGeom>
          <a:noFill/>
        </p:spPr>
        <p:txBody>
          <a:bodyPr wrap="squar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R</a:t>
            </a:r>
          </a:p>
          <a:p>
            <a:pPr>
              <a:lnSpc>
                <a:spcPts val="1700"/>
              </a:lnSpc>
              <a:tabLst/>
            </a:pPr>
            <a:r>
              <a:rPr lang="en-US" altLang="zh-CN" sz="1578" dirty="0" smtClean="0">
                <a:solidFill>
                  <a:srgbClr val="17B4FC"/>
                </a:solidFill>
                <a:latin typeface="Menlo" pitchFamily="18" charset="0"/>
                <a:cs typeface="Menlo" pitchFamily="18" charset="0"/>
              </a:rPr>
              <a:t>G</a:t>
            </a:r>
          </a:p>
          <a:p>
            <a:pPr>
              <a:lnSpc>
                <a:spcPts val="1700"/>
              </a:lnSpc>
              <a:tabLst/>
            </a:pPr>
            <a:r>
              <a:rPr lang="en-US" altLang="zh-CN" sz="1578" dirty="0" smtClean="0">
                <a:solidFill>
                  <a:srgbClr val="17B4FC"/>
                </a:solidFill>
                <a:latin typeface="Menlo" pitchFamily="18" charset="0"/>
                <a:cs typeface="Menlo" pitchFamily="18" charset="0"/>
              </a:rPr>
              <a:t>B</a:t>
            </a:r>
          </a:p>
          <a:p>
            <a:pPr>
              <a:lnSpc>
                <a:spcPts val="1700"/>
              </a:lnSpc>
              <a:tabLst/>
            </a:pPr>
            <a:r>
              <a:rPr lang="en-US" altLang="zh-CN" sz="1578" dirty="0" smtClean="0">
                <a:solidFill>
                  <a:srgbClr val="17B4FC"/>
                </a:solidFill>
                <a:latin typeface="Menlo" pitchFamily="18" charset="0"/>
                <a:cs typeface="Menlo" pitchFamily="18" charset="0"/>
              </a:rPr>
              <a:t>A</a:t>
            </a:r>
          </a:p>
          <a:p>
            <a:pPr>
              <a:lnSpc>
                <a:spcPts val="1700"/>
              </a:lnSpc>
              <a:tabLst/>
            </a:pPr>
            <a:r>
              <a:rPr lang="en-US" altLang="zh-CN" sz="1578" dirty="0" smtClean="0">
                <a:solidFill>
                  <a:srgbClr val="17B4FC"/>
                </a:solidFill>
                <a:latin typeface="Menlo" pitchFamily="18" charset="0"/>
                <a:cs typeface="Menlo" pitchFamily="18" charset="0"/>
              </a:rPr>
              <a:t>R</a:t>
            </a:r>
          </a:p>
          <a:p>
            <a:pPr>
              <a:lnSpc>
                <a:spcPts val="1700"/>
              </a:lnSpc>
              <a:tabLst/>
            </a:pPr>
            <a:r>
              <a:rPr lang="en-US" altLang="zh-CN" sz="1578" dirty="0" smtClean="0">
                <a:solidFill>
                  <a:srgbClr val="17B4FC"/>
                </a:solidFill>
                <a:latin typeface="Menlo" pitchFamily="18" charset="0"/>
                <a:cs typeface="Menlo" pitchFamily="18" charset="0"/>
              </a:rPr>
              <a:t>G</a:t>
            </a:r>
          </a:p>
          <a:p>
            <a:pPr>
              <a:lnSpc>
                <a:spcPts val="1700"/>
              </a:lnSpc>
              <a:tabLst/>
            </a:pPr>
            <a:r>
              <a:rPr lang="en-US" altLang="zh-CN" sz="1578" dirty="0" smtClean="0">
                <a:solidFill>
                  <a:srgbClr val="17B4FC"/>
                </a:solidFill>
                <a:latin typeface="Menlo" pitchFamily="18" charset="0"/>
                <a:cs typeface="Menlo" pitchFamily="18" charset="0"/>
              </a:rPr>
              <a:t>B</a:t>
            </a:r>
          </a:p>
        </p:txBody>
      </p:sp>
      <p:sp>
        <p:nvSpPr>
          <p:cNvPr id="8" name="TextBox 1"/>
          <p:cNvSpPr txBox="1"/>
          <p:nvPr/>
        </p:nvSpPr>
        <p:spPr>
          <a:xfrm>
            <a:off x="1371600" y="4597400"/>
            <a:ext cx="3860800" cy="457200"/>
          </a:xfrm>
          <a:prstGeom prst="rect">
            <a:avLst/>
          </a:prstGeom>
          <a:noFill/>
        </p:spPr>
        <p:txBody>
          <a:bodyPr wrap="none" lIns="0" tIns="0" rIns="0" rtlCol="0">
            <a:spAutoFit/>
          </a:bodyPr>
          <a:lstStyle/>
          <a:p>
            <a:pPr>
              <a:lnSpc>
                <a:spcPts val="1800"/>
              </a:lnSpc>
              <a:tabLst/>
            </a:pP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a:t>
            </a:r>
          </a:p>
          <a:p>
            <a:pPr>
              <a:lnSpc>
                <a:spcPts val="1700"/>
              </a:lnSpc>
              <a:tabLst/>
            </a:pPr>
            <a:r>
              <a:rPr lang="en-US" altLang="zh-CN" sz="1578" dirty="0" smtClean="0">
                <a:solidFill>
                  <a:srgbClr val="FFFFFF"/>
                </a:solidFill>
                <a:latin typeface="Menlo" pitchFamily="18" charset="0"/>
                <a:cs typeface="Menlo" pitchFamily="18" charset="0"/>
              </a:rPr>
              <a:t>rgb2hsv(rf,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&amp;v);</a:t>
            </a:r>
          </a:p>
        </p:txBody>
      </p:sp>
      <p:sp>
        <p:nvSpPr>
          <p:cNvPr id="9" name="TextBox 1"/>
          <p:cNvSpPr txBox="1"/>
          <p:nvPr/>
        </p:nvSpPr>
        <p:spPr>
          <a:xfrm>
            <a:off x="6197600" y="4813300"/>
            <a:ext cx="1562100" cy="2286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to</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p>
        </p:txBody>
      </p:sp>
      <p:sp>
        <p:nvSpPr>
          <p:cNvPr id="10" name="TextBox 1"/>
          <p:cNvSpPr txBox="1"/>
          <p:nvPr/>
        </p:nvSpPr>
        <p:spPr>
          <a:xfrm>
            <a:off x="6197600" y="5283200"/>
            <a:ext cx="1206500" cy="4572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write</a:t>
            </a:r>
          </a:p>
          <a:p>
            <a:pPr>
              <a:lnSpc>
                <a:spcPts val="17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results</a:t>
            </a:r>
          </a:p>
        </p:txBody>
      </p:sp>
      <p:sp>
        <p:nvSpPr>
          <p:cNvPr id="11" name="TextBox 1"/>
          <p:cNvSpPr txBox="1"/>
          <p:nvPr/>
        </p:nvSpPr>
        <p:spPr>
          <a:xfrm>
            <a:off x="1371600" y="5295900"/>
            <a:ext cx="16891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1</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2</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3</a:t>
            </a:r>
            <a:r>
              <a:rPr lang="en-US" altLang="zh-CN" sz="1578" dirty="0" smtClean="0">
                <a:solidFill>
                  <a:srgbClr val="FFFFFF"/>
                </a:solidFill>
                <a:latin typeface="Menlo" pitchFamily="18" charset="0"/>
                <a:cs typeface="Menlo" pitchFamily="18" charset="0"/>
              </a:rPr>
              <a:t>]</a:t>
            </a:r>
          </a:p>
        </p:txBody>
      </p:sp>
      <p:sp>
        <p:nvSpPr>
          <p:cNvPr id="12" name="TextBox 1"/>
          <p:cNvSpPr txBox="1"/>
          <p:nvPr/>
        </p:nvSpPr>
        <p:spPr>
          <a:xfrm>
            <a:off x="3187700" y="5295900"/>
            <a:ext cx="1143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p>
        </p:txBody>
      </p:sp>
      <p:sp>
        <p:nvSpPr>
          <p:cNvPr id="13" name="TextBox 1"/>
          <p:cNvSpPr txBox="1"/>
          <p:nvPr/>
        </p:nvSpPr>
        <p:spPr>
          <a:xfrm>
            <a:off x="3429000" y="5295900"/>
            <a:ext cx="13208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a:t>
            </a:r>
          </a:p>
          <a:p>
            <a:pPr>
              <a:lnSpc>
                <a:spcPts val="1700"/>
              </a:lnSpc>
              <a:tabLst/>
            </a:pPr>
            <a:r>
              <a:rPr lang="en-US" altLang="zh-CN" sz="1578" dirty="0" smtClean="0">
                <a:solidFill>
                  <a:srgbClr val="FFFFFF"/>
                </a:solidFill>
                <a:latin typeface="Menlo" pitchFamily="18" charset="0"/>
                <a:cs typeface="Menlo" pitchFamily="18" charset="0"/>
              </a:rPr>
              <a:t>s;</a:t>
            </a:r>
          </a:p>
          <a:p>
            <a:pPr>
              <a:lnSpc>
                <a:spcPts val="1700"/>
              </a:lnSpc>
              <a:tabLst/>
            </a:pPr>
            <a:r>
              <a:rPr lang="en-US" altLang="zh-CN" sz="1578" dirty="0" smtClean="0">
                <a:solidFill>
                  <a:srgbClr val="FFFFFF"/>
                </a:solidFill>
                <a:latin typeface="Menlo" pitchFamily="18" charset="0"/>
                <a:cs typeface="Menlo" pitchFamily="18" charset="0"/>
              </a:rPr>
              <a:t>v;</a:t>
            </a:r>
          </a:p>
          <a:p>
            <a:pPr>
              <a:lnSpc>
                <a:spcPts val="1700"/>
              </a:lnSpc>
              <a:tabLst/>
            </a:pPr>
            <a:r>
              <a:rPr lang="en-US" altLang="zh-CN" sz="1578" dirty="0" smtClean="0">
                <a:solidFill>
                  <a:srgbClr val="FFFFFF"/>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p>
        </p:txBody>
      </p:sp>
      <p:sp>
        <p:nvSpPr>
          <p:cNvPr id="14" name="TextBox 1"/>
          <p:cNvSpPr txBox="1"/>
          <p:nvPr/>
        </p:nvSpPr>
        <p:spPr>
          <a:xfrm>
            <a:off x="1130300" y="61849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15" name="TextBox 1"/>
          <p:cNvSpPr txBox="1"/>
          <p:nvPr/>
        </p:nvSpPr>
        <p:spPr>
          <a:xfrm>
            <a:off x="889000" y="64135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1117600"/>
            <a:ext cx="8559800" cy="2286000"/>
          </a:xfrm>
          <a:prstGeom prst="rect">
            <a:avLst/>
          </a:prstGeom>
          <a:noFill/>
        </p:spPr>
        <p:txBody>
          <a:bodyPr wrap="none" lIns="0" tIns="0" rIns="0" rtlCol="0">
            <a:spAutoFit/>
          </a:bodyPr>
          <a:lstStyle/>
          <a:p>
            <a:pPr>
              <a:lnSpc>
                <a:spcPts val="1800"/>
              </a:lnSpc>
              <a:tabLst>
                <a:tab pos="241300" algn="l"/>
                <a:tab pos="482600" algn="l"/>
              </a:tabLst>
            </a:pPr>
            <a:r>
              <a:rPr lang="en-US" altLang="zh-CN" sz="1578" dirty="0" smtClean="0">
                <a:solidFill>
                  <a:srgbClr val="F6BA1B"/>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rgb2hsv(</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min;</a:t>
            </a:r>
          </a:p>
          <a:p>
            <a:pPr>
              <a:lnSpc>
                <a:spcPts val="1000"/>
              </a:lnSpc>
            </a:pPr>
            <a:endParaRPr lang="en-US" altLang="zh-CN" dirty="0" smtClean="0"/>
          </a:p>
          <a:p>
            <a:pPr>
              <a:lnSpc>
                <a:spcPts val="2500"/>
              </a:lnSpc>
              <a:tabLst>
                <a:tab pos="2413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*v</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return</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a:t>
            </a:r>
          </a:p>
        </p:txBody>
      </p:sp>
      <p:sp>
        <p:nvSpPr>
          <p:cNvPr id="5" name="TextBox 1"/>
          <p:cNvSpPr txBox="1"/>
          <p:nvPr/>
        </p:nvSpPr>
        <p:spPr>
          <a:xfrm>
            <a:off x="927100" y="3594100"/>
            <a:ext cx="482600" cy="1371600"/>
          </a:xfrm>
          <a:prstGeom prst="rect">
            <a:avLst/>
          </a:prstGeom>
          <a:noFill/>
        </p:spPr>
        <p:txBody>
          <a:bodyPr wrap="none" lIns="0" tIns="0" rIns="0" rtlCol="0">
            <a:spAutoFit/>
          </a:bodyPr>
          <a:lstStyle/>
          <a:p>
            <a:pPr>
              <a:lnSpc>
                <a:spcPts val="1800"/>
              </a:lnSpc>
              <a:tabLst>
                <a:tab pos="241300" algn="l"/>
              </a:tabLst>
            </a:pP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*h</a:t>
            </a:r>
          </a:p>
          <a:p>
            <a:pPr>
              <a:lnSpc>
                <a:spcPts val="1700"/>
              </a:lnSpc>
              <a:tabLst>
                <a:tab pos="241300" algn="l"/>
              </a:tabLst>
            </a:pPr>
            <a:r>
              <a:rPr lang="en-US" altLang="zh-CN" sz="1578" dirty="0" smtClean="0">
                <a:solidFill>
                  <a:srgbClr val="F6BA1B"/>
                </a:solidFill>
                <a:latin typeface="Menlo" pitchFamily="18" charset="0"/>
                <a:cs typeface="Menlo" pitchFamily="18" charset="0"/>
              </a:rPr>
              <a:t>else</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*h</a:t>
            </a:r>
          </a:p>
          <a:p>
            <a:pPr>
              <a:lnSpc>
                <a:spcPts val="1700"/>
              </a:lnSpc>
              <a:tabLst>
                <a:tab pos="241300" algn="l"/>
              </a:tabLst>
            </a:pPr>
            <a:r>
              <a:rPr lang="en-US" altLang="zh-CN" sz="1578" dirty="0" smtClean="0">
                <a:solidFill>
                  <a:srgbClr val="F6BA1B"/>
                </a:solidFill>
                <a:latin typeface="Menlo" pitchFamily="18" charset="0"/>
                <a:cs typeface="Menlo" pitchFamily="18" charset="0"/>
              </a:rPr>
              <a:t>else</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*h</a:t>
            </a:r>
          </a:p>
        </p:txBody>
      </p:sp>
      <p:sp>
        <p:nvSpPr>
          <p:cNvPr id="6" name="TextBox 1"/>
          <p:cNvSpPr txBox="1"/>
          <p:nvPr/>
        </p:nvSpPr>
        <p:spPr>
          <a:xfrm>
            <a:off x="1524000" y="3594100"/>
            <a:ext cx="2654300" cy="1371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p>
          <a:p>
            <a:pPr>
              <a:lnSpc>
                <a:spcPts val="1700"/>
              </a:lnSpc>
              <a:tabLst/>
            </a:pP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p>
          <a:p>
            <a:pPr>
              <a:lnSpc>
                <a:spcPts val="1000"/>
              </a:lnSpc>
            </a:pPr>
            <a:endParaRPr lang="en-US" altLang="zh-CN" dirty="0" smtClean="0"/>
          </a:p>
          <a:p>
            <a:pPr>
              <a:lnSpc>
                <a:spcPts val="25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4</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p>
        </p:txBody>
      </p:sp>
      <p:sp>
        <p:nvSpPr>
          <p:cNvPr id="7" name="TextBox 1"/>
          <p:cNvSpPr txBox="1"/>
          <p:nvPr/>
        </p:nvSpPr>
        <p:spPr>
          <a:xfrm>
            <a:off x="927100" y="5168900"/>
            <a:ext cx="36195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60</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360.0f</a:t>
            </a:r>
            <a:r>
              <a:rPr lang="en-US" altLang="zh-CN" sz="1578" dirty="0" smtClean="0">
                <a:solidFill>
                  <a:srgbClr val="FFFFFF"/>
                </a:solidFill>
                <a:latin typeface="Menlo" pitchFamily="18" charset="0"/>
                <a:cs typeface="Menlo" pitchFamily="18" charset="0"/>
              </a:rPr>
              <a:t>;</a:t>
            </a:r>
          </a:p>
          <a:p>
            <a:pPr>
              <a:lnSpc>
                <a:spcPts val="1000"/>
              </a:lnSpc>
            </a:pPr>
            <a:endParaRPr lang="en-US" altLang="zh-CN" dirty="0" smtClean="0"/>
          </a:p>
          <a:p>
            <a:pPr>
              <a:lnSpc>
                <a:spcPts val="2500"/>
              </a:lnSpc>
              <a:tabLst/>
            </a:pP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p>
        </p:txBody>
      </p:sp>
      <p:sp>
        <p:nvSpPr>
          <p:cNvPr id="8" name="TextBox 1"/>
          <p:cNvSpPr txBox="1"/>
          <p:nvPr/>
        </p:nvSpPr>
        <p:spPr>
          <a:xfrm>
            <a:off x="685800" y="60579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1066800"/>
            <a:ext cx="9283700" cy="914400"/>
          </a:xfrm>
          <a:prstGeom prst="rect">
            <a:avLst/>
          </a:prstGeom>
          <a:noFill/>
        </p:spPr>
        <p:txBody>
          <a:bodyPr wrap="none" lIns="0" tIns="0" rIns="0" rtlCol="0">
            <a:spAutoFit/>
          </a:bodyPr>
          <a:lstStyle/>
          <a:p>
            <a:pPr>
              <a:lnSpc>
                <a:spcPts val="1800"/>
              </a:lnSpc>
              <a:tabLst>
                <a:tab pos="241300" algn="l"/>
              </a:tabLst>
            </a:pPr>
            <a:r>
              <a:rPr lang="en-US" altLang="zh-CN" sz="1578" dirty="0" smtClean="0">
                <a:solidFill>
                  <a:srgbClr val="F6BA1B"/>
                </a:solidFill>
                <a:latin typeface="Menlo" pitchFamily="18" charset="0"/>
                <a:cs typeface="Menlo" pitchFamily="18" charset="0"/>
              </a:rPr>
              <a:t>kernel</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convert_rgb2hsv(</a:t>
            </a:r>
            <a:r>
              <a:rPr lang="en-US" altLang="zh-CN" sz="1578" dirty="0" smtClean="0">
                <a:solidFill>
                  <a:srgbClr val="F6BA1B"/>
                </a:solidFill>
                <a:latin typeface="Menlo" pitchFamily="18" charset="0"/>
                <a:cs typeface="Menlo" pitchFamily="18" charset="0"/>
              </a:rPr>
              <a:t>read_only</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image2d_t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write_only</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image2d_t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out)</a:t>
            </a:r>
          </a:p>
          <a:p>
            <a:pPr>
              <a:lnSpc>
                <a:spcPts val="1700"/>
              </a:lnSpc>
              <a:tabLst>
                <a:tab pos="241300" algn="l"/>
              </a:tabLst>
            </a:pP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6BA1B"/>
                </a:solidFill>
                <a:latin typeface="Menlo" pitchFamily="18" charset="0"/>
                <a:cs typeface="Menlo" pitchFamily="18" charset="0"/>
              </a:rPr>
              <a:t>size_t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get_global_id</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locate</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my</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pixel</a:t>
            </a:r>
          </a:p>
          <a:p>
            <a:pPr>
              <a:lnSpc>
                <a:spcPts val="1700"/>
              </a:lnSpc>
              <a:tabLst>
                <a:tab pos="241300" algn="l"/>
              </a:tabLst>
            </a:pPr>
            <a:r>
              <a:rPr lang="en-US" altLang="zh-CN" dirty="0" smtClean="0"/>
              <a:t>	</a:t>
            </a:r>
            <a:r>
              <a:rPr lang="en-US" altLang="zh-CN" sz="1578" dirty="0" smtClean="0">
                <a:solidFill>
                  <a:srgbClr val="F6BA1B"/>
                </a:solidFill>
                <a:latin typeface="Menlo" pitchFamily="18" charset="0"/>
                <a:cs typeface="Menlo" pitchFamily="18" charset="0"/>
              </a:rPr>
              <a:t>size_t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get_global_id</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1</a:t>
            </a:r>
            <a:r>
              <a:rPr lang="en-US" altLang="zh-CN" sz="1578" dirty="0" smtClean="0">
                <a:solidFill>
                  <a:srgbClr val="FFFFFF"/>
                </a:solidFill>
                <a:latin typeface="Menlo" pitchFamily="18" charset="0"/>
                <a:cs typeface="Menlo" pitchFamily="18" charset="0"/>
              </a:rPr>
              <a:t>);</a:t>
            </a:r>
          </a:p>
        </p:txBody>
      </p:sp>
      <p:sp>
        <p:nvSpPr>
          <p:cNvPr id="5" name="TextBox 1"/>
          <p:cNvSpPr txBox="1"/>
          <p:nvPr/>
        </p:nvSpPr>
        <p:spPr>
          <a:xfrm>
            <a:off x="927100" y="2209800"/>
            <a:ext cx="5308600" cy="914400"/>
          </a:xfrm>
          <a:prstGeom prst="rect">
            <a:avLst/>
          </a:prstGeom>
          <a:noFill/>
        </p:spPr>
        <p:txBody>
          <a:bodyPr wrap="none" lIns="0" tIns="0" rIns="0" rtlCol="0">
            <a:spAutoFit/>
          </a:bodyPr>
          <a:lstStyle/>
          <a:p>
            <a:pPr>
              <a:lnSpc>
                <a:spcPts val="1800"/>
              </a:lnSpc>
              <a:tabLst/>
            </a:pPr>
            <a:r>
              <a:rPr lang="en-US" altLang="zh-CN" sz="1578" dirty="0" smtClean="0">
                <a:solidFill>
                  <a:srgbClr val="F6BA1B"/>
                </a:solidFill>
                <a:latin typeface="Menlo" pitchFamily="18" charset="0"/>
                <a:cs typeface="Menlo" pitchFamily="18" charset="0"/>
              </a:rPr>
              <a:t>float4</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pixel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read_imagef</a:t>
            </a:r>
            <a:r>
              <a:rPr lang="en-US" altLang="zh-CN" sz="1578" dirty="0" smtClean="0">
                <a:solidFill>
                  <a:srgbClr val="FFFFFF"/>
                </a:solidFill>
                <a:latin typeface="Menlo" pitchFamily="18" charset="0"/>
                <a:cs typeface="Menlo" pitchFamily="18" charset="0"/>
              </a:rPr>
              <a:t>(in,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int2</a:t>
            </a:r>
            <a:r>
              <a:rPr lang="en-US" altLang="zh-CN" sz="1578" dirty="0" smtClean="0">
                <a:solidFill>
                  <a:srgbClr val="FFFFFF"/>
                </a:solidFill>
                <a:latin typeface="Menlo" pitchFamily="18" charset="0"/>
                <a:cs typeface="Menlo" pitchFamily="18" charset="0"/>
              </a:rPr>
              <a:t>)(x,y));</a:t>
            </a:r>
          </a:p>
          <a:p>
            <a:pPr>
              <a:lnSpc>
                <a:spcPts val="1700"/>
              </a:lnSpc>
              <a:tabLst/>
            </a:pPr>
            <a:r>
              <a:rPr lang="en-US" altLang="zh-CN" sz="1578" dirty="0" smtClean="0">
                <a:solidFill>
                  <a:srgbClr val="F6BA1B"/>
                </a:solidFill>
                <a:latin typeface="Menlo" pitchFamily="18" charset="0"/>
                <a:cs typeface="Menlo" pitchFamily="18" charset="0"/>
              </a:rPr>
              <a:t>float4</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result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rgb2hsv(pixel);</a:t>
            </a:r>
          </a:p>
          <a:p>
            <a:pPr>
              <a:lnSpc>
                <a:spcPts val="1000"/>
              </a:lnSpc>
            </a:pPr>
            <a:endParaRPr lang="en-US" altLang="zh-CN" dirty="0" smtClean="0"/>
          </a:p>
          <a:p>
            <a:pPr>
              <a:lnSpc>
                <a:spcPts val="2500"/>
              </a:lnSpc>
              <a:tabLst/>
            </a:pPr>
            <a:r>
              <a:rPr lang="en-US" altLang="zh-CN" sz="1578" dirty="0" smtClean="0">
                <a:solidFill>
                  <a:srgbClr val="F6BA1B"/>
                </a:solidFill>
                <a:latin typeface="Menlo" pitchFamily="18" charset="0"/>
                <a:cs typeface="Menlo" pitchFamily="18" charset="0"/>
              </a:rPr>
              <a:t>write_imagef</a:t>
            </a:r>
            <a:r>
              <a:rPr lang="en-US" altLang="zh-CN" sz="1578" dirty="0" smtClean="0">
                <a:solidFill>
                  <a:srgbClr val="FFFFFF"/>
                </a:solidFill>
                <a:latin typeface="Menlo" pitchFamily="18" charset="0"/>
                <a:cs typeface="Menlo" pitchFamily="18" charset="0"/>
              </a:rPr>
              <a:t>(out,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int2</a:t>
            </a:r>
            <a:r>
              <a:rPr lang="en-US" altLang="zh-CN" sz="1578" dirty="0" smtClean="0">
                <a:solidFill>
                  <a:srgbClr val="FFFFFF"/>
                </a:solidFill>
                <a:latin typeface="Menlo" pitchFamily="18" charset="0"/>
                <a:cs typeface="Menlo" pitchFamily="18" charset="0"/>
              </a:rPr>
              <a:t>)(x,y),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result);</a:t>
            </a:r>
          </a:p>
        </p:txBody>
      </p:sp>
      <p:sp>
        <p:nvSpPr>
          <p:cNvPr id="6" name="TextBox 1"/>
          <p:cNvSpPr txBox="1"/>
          <p:nvPr/>
        </p:nvSpPr>
        <p:spPr>
          <a:xfrm>
            <a:off x="6477000" y="2209800"/>
            <a:ext cx="1562100" cy="9144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read</a:t>
            </a:r>
          </a:p>
          <a:p>
            <a:pPr>
              <a:lnSpc>
                <a:spcPts val="17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to</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p>
          <a:p>
            <a:pPr>
              <a:lnSpc>
                <a:spcPts val="1000"/>
              </a:lnSpc>
            </a:pPr>
            <a:endParaRPr lang="en-US" altLang="zh-CN" dirty="0" smtClean="0"/>
          </a:p>
          <a:p>
            <a:pPr>
              <a:lnSpc>
                <a:spcPts val="25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write</a:t>
            </a:r>
          </a:p>
        </p:txBody>
      </p:sp>
      <p:sp>
        <p:nvSpPr>
          <p:cNvPr id="7" name="TextBox 1"/>
          <p:cNvSpPr txBox="1"/>
          <p:nvPr/>
        </p:nvSpPr>
        <p:spPr>
          <a:xfrm>
            <a:off x="685800" y="30988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429622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Operational Model:</a:t>
            </a:r>
          </a:p>
        </p:txBody>
      </p:sp>
      <p:sp>
        <p:nvSpPr>
          <p:cNvPr id="5" name="TextBox 1"/>
          <p:cNvSpPr txBox="1"/>
          <p:nvPr/>
        </p:nvSpPr>
        <p:spPr>
          <a:xfrm>
            <a:off x="240506" y="2408237"/>
            <a:ext cx="10210800" cy="3493264"/>
          </a:xfrm>
          <a:prstGeom prst="rect">
            <a:avLst/>
          </a:prstGeom>
          <a:noFill/>
        </p:spPr>
        <p:txBody>
          <a:bodyPr wrap="square" lIns="0" tIns="0" rIns="0" rtlCol="0">
            <a:spAutoFit/>
          </a:bodyPr>
          <a:lstStyle/>
          <a:p>
            <a:pPr lvl="1">
              <a:defRPr/>
            </a:pPr>
            <a:r>
              <a:rPr lang="en-US" sz="3200" dirty="0">
                <a:solidFill>
                  <a:srgbClr val="FFFFFF"/>
                </a:solidFill>
              </a:rPr>
              <a:t>Platform model</a:t>
            </a:r>
          </a:p>
          <a:p>
            <a:pPr lvl="1">
              <a:defRPr/>
            </a:pPr>
            <a:endParaRPr lang="en-US" sz="3200" dirty="0" smtClean="0">
              <a:solidFill>
                <a:srgbClr val="FFFFFF"/>
              </a:solidFill>
            </a:endParaRPr>
          </a:p>
          <a:p>
            <a:pPr lvl="1">
              <a:defRPr/>
            </a:pPr>
            <a:r>
              <a:rPr lang="en-US" sz="3200" dirty="0" smtClean="0">
                <a:solidFill>
                  <a:srgbClr val="FFFFFF"/>
                </a:solidFill>
              </a:rPr>
              <a:t>Execution </a:t>
            </a:r>
            <a:r>
              <a:rPr lang="en-US" sz="3200" dirty="0">
                <a:solidFill>
                  <a:srgbClr val="FFFFFF"/>
                </a:solidFill>
              </a:rPr>
              <a:t>model</a:t>
            </a:r>
          </a:p>
          <a:p>
            <a:pPr lvl="1">
              <a:defRPr/>
            </a:pPr>
            <a:endParaRPr lang="en-US" sz="3200" dirty="0" smtClean="0">
              <a:solidFill>
                <a:srgbClr val="FFFFFF"/>
              </a:solidFill>
            </a:endParaRPr>
          </a:p>
          <a:p>
            <a:pPr lvl="1">
              <a:defRPr/>
            </a:pPr>
            <a:r>
              <a:rPr lang="en-US" sz="3200" dirty="0" smtClean="0">
                <a:solidFill>
                  <a:srgbClr val="FFFFFF"/>
                </a:solidFill>
              </a:rPr>
              <a:t>Memory </a:t>
            </a:r>
            <a:r>
              <a:rPr lang="en-US" sz="3200" dirty="0">
                <a:solidFill>
                  <a:srgbClr val="FFFFFF"/>
                </a:solidFill>
              </a:rPr>
              <a:t>model</a:t>
            </a:r>
          </a:p>
          <a:p>
            <a:pPr lvl="1">
              <a:defRPr/>
            </a:pPr>
            <a:endParaRPr lang="en-US" sz="3200" dirty="0" smtClean="0">
              <a:solidFill>
                <a:srgbClr val="FFFFFF"/>
              </a:solidFill>
            </a:endParaRPr>
          </a:p>
          <a:p>
            <a:pPr lvl="1">
              <a:defRPr/>
            </a:pPr>
            <a:r>
              <a:rPr lang="en-US" sz="3200" dirty="0" smtClean="0">
                <a:solidFill>
                  <a:srgbClr val="FFFFFF"/>
                </a:solidFill>
              </a:rPr>
              <a:t>Programming </a:t>
            </a:r>
            <a:r>
              <a:rPr lang="en-US" sz="3200" dirty="0">
                <a:solidFill>
                  <a:srgbClr val="FFFFFF"/>
                </a:solidFill>
              </a:rPr>
              <a:t>model</a:t>
            </a:r>
          </a:p>
        </p:txBody>
      </p:sp>
    </p:spTree>
    <p:extLst>
      <p:ext uri="{BB962C8B-B14F-4D97-AF65-F5344CB8AC3E}">
        <p14:creationId xmlns:p14="http://schemas.microsoft.com/office/powerpoint/2010/main" val="24172726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6416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057400" y="2590800"/>
            <a:ext cx="2685063" cy="1977465"/>
          </a:xfrm>
          <a:prstGeom prst="rect">
            <a:avLst/>
          </a:prstGeom>
          <a:noFill/>
        </p:spPr>
        <p:txBody>
          <a:bodyPr wrap="none" lIns="0" tIns="0" rIns="0" rtlCol="0">
            <a:spAutoFit/>
          </a:bodyPr>
          <a:lstStyle/>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Describe</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work</a:t>
            </a:r>
            <a:r>
              <a:rPr lang="en-US" altLang="zh-CN" sz="1578" dirty="0" smtClean="0">
                <a:latin typeface="Calibri"/>
                <a:cs typeface="Calibri"/>
              </a:rPr>
              <a:t>  </a:t>
            </a:r>
            <a:r>
              <a:rPr lang="en-US" altLang="zh-CN" sz="1578" b="1" dirty="0" smtClean="0">
                <a:solidFill>
                  <a:srgbClr val="FFFFFF"/>
                </a:solidFill>
                <a:latin typeface="Calibri"/>
                <a:cs typeface="Calibri"/>
              </a:rPr>
              <a:t>from</a:t>
            </a:r>
            <a:r>
              <a:rPr lang="en-US" altLang="zh-CN" sz="1578" dirty="0" smtClean="0">
                <a:latin typeface="Calibri"/>
                <a:cs typeface="Calibri"/>
              </a:rPr>
              <a:t> </a:t>
            </a:r>
            <a:r>
              <a:rPr lang="en-US" altLang="zh-CN" sz="1578" b="1" dirty="0" smtClean="0">
                <a:solidFill>
                  <a:srgbClr val="FFFFFF"/>
                </a:solidFill>
                <a:latin typeface="Calibri"/>
                <a:cs typeface="Calibri"/>
              </a:rPr>
              <a:t>the</a:t>
            </a:r>
          </a:p>
          <a:p>
            <a:pPr>
              <a:lnSpc>
                <a:spcPts val="1700"/>
              </a:lnSpc>
              <a:tabLst>
                <a:tab pos="127000" algn="l"/>
                <a:tab pos="508000" algn="l"/>
                <a:tab pos="622300" algn="l"/>
                <a:tab pos="927100" algn="l"/>
              </a:tabLst>
            </a:pPr>
            <a:r>
              <a:rPr lang="en-US" altLang="zh-CN" sz="1578" b="1" dirty="0" smtClean="0">
                <a:solidFill>
                  <a:srgbClr val="FFFFFF"/>
                </a:solidFill>
                <a:latin typeface="Calibri"/>
                <a:cs typeface="Calibri"/>
              </a:rPr>
              <a:t>perspective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one</a:t>
            </a:r>
            <a:r>
              <a:rPr lang="en-US" altLang="zh-CN" sz="1578" dirty="0" smtClean="0">
                <a:latin typeface="Calibri"/>
                <a:cs typeface="Calibri"/>
              </a:rPr>
              <a:t> </a:t>
            </a:r>
            <a:r>
              <a:rPr lang="en-US" altLang="zh-CN" sz="1578" b="1" dirty="0" smtClean="0">
                <a:solidFill>
                  <a:srgbClr val="FFFFFF"/>
                </a:solidFill>
                <a:latin typeface="Calibri"/>
                <a:cs typeface="Calibri"/>
              </a:rPr>
              <a:t>piece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data</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8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Guts</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loop</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6416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565400" y="25400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2565400" y="25400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6" name="TextBox 1"/>
          <p:cNvSpPr txBox="1"/>
          <p:nvPr/>
        </p:nvSpPr>
        <p:spPr>
          <a:xfrm>
            <a:off x="6743700" y="2679700"/>
            <a:ext cx="1046102" cy="1304203"/>
          </a:xfrm>
          <a:prstGeom prst="rect">
            <a:avLst/>
          </a:prstGeom>
          <a:noFill/>
        </p:spPr>
        <p:txBody>
          <a:bodyPr wrap="none" lIns="0" tIns="0" rIns="0" rtlCol="0">
            <a:spAutoFit/>
          </a:bodyPr>
          <a:lstStyle/>
          <a:p>
            <a:pPr>
              <a:lnSpc>
                <a:spcPts val="1700"/>
              </a:lnSpc>
              <a:tabLst>
                <a:tab pos="1143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p:txBody>
      </p:sp>
      <p:sp>
        <p:nvSpPr>
          <p:cNvPr id="17" name="TextBox 1"/>
          <p:cNvSpPr txBox="1"/>
          <p:nvPr/>
        </p:nvSpPr>
        <p:spPr>
          <a:xfrm>
            <a:off x="7023100" y="4724400"/>
            <a:ext cx="483478"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Setup</a:t>
            </a:r>
          </a:p>
        </p:txBody>
      </p:sp>
      <p:sp>
        <p:nvSpPr>
          <p:cNvPr id="18" name="TextBox 1"/>
          <p:cNvSpPr txBox="1"/>
          <p:nvPr/>
        </p:nvSpPr>
        <p:spPr>
          <a:xfrm>
            <a:off x="6858000" y="5765800"/>
            <a:ext cx="817851"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Execution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1930400" y="2578100"/>
            <a:ext cx="3193884" cy="1723121"/>
          </a:xfrm>
          <a:prstGeom prst="rect">
            <a:avLst/>
          </a:prstGeom>
          <a:noFill/>
        </p:spPr>
        <p:txBody>
          <a:bodyPr wrap="none" lIns="0" tIns="0" rIns="0" rtlCol="0">
            <a:spAutoFit/>
          </a:bodyPr>
          <a:lstStyle/>
          <a:p>
            <a:pPr>
              <a:lnSpc>
                <a:spcPts val="17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What</a:t>
            </a:r>
            <a:r>
              <a:rPr lang="en-US" altLang="zh-CN" sz="1578" dirty="0" smtClean="0">
                <a:latin typeface="Calibri"/>
                <a:cs typeface="Calibri"/>
              </a:rPr>
              <a:t> </a:t>
            </a:r>
            <a:r>
              <a:rPr lang="en-US" altLang="zh-CN" sz="1578" b="1" dirty="0" smtClean="0">
                <a:solidFill>
                  <a:srgbClr val="FFFFFF"/>
                </a:solidFill>
                <a:latin typeface="Calibri"/>
                <a:cs typeface="Calibri"/>
              </a:rPr>
              <a:t>devices</a:t>
            </a:r>
            <a:r>
              <a:rPr lang="en-US" altLang="zh-CN" sz="1578" dirty="0" smtClean="0">
                <a:latin typeface="Calibri"/>
                <a:cs typeface="Calibri"/>
              </a:rPr>
              <a:t> </a:t>
            </a:r>
            <a:r>
              <a:rPr lang="en-US" altLang="zh-CN" sz="1578" b="1" dirty="0" smtClean="0">
                <a:solidFill>
                  <a:srgbClr val="FFFFFF"/>
                </a:solidFill>
                <a:latin typeface="Calibri"/>
                <a:cs typeface="Calibri"/>
              </a:rPr>
              <a:t>are</a:t>
            </a:r>
            <a:r>
              <a:rPr lang="en-US" altLang="zh-CN" sz="1578" dirty="0" smtClean="0">
                <a:latin typeface="Calibri"/>
                <a:cs typeface="Calibri"/>
              </a:rPr>
              <a:t> </a:t>
            </a:r>
            <a:r>
              <a:rPr lang="en-US" altLang="zh-CN" sz="1578" b="1" dirty="0" smtClean="0">
                <a:solidFill>
                  <a:srgbClr val="FFFFFF"/>
                </a:solidFill>
                <a:latin typeface="Calibri"/>
                <a:cs typeface="Calibri"/>
              </a:rPr>
              <a:t>in</a:t>
            </a:r>
            <a:r>
              <a:rPr lang="en-US" altLang="zh-CN" sz="1578" dirty="0" smtClean="0">
                <a:latin typeface="Calibri"/>
                <a:cs typeface="Calibri"/>
              </a:rPr>
              <a:t> </a:t>
            </a:r>
            <a:r>
              <a:rPr lang="en-US" altLang="zh-CN" sz="1578" b="1" dirty="0" smtClean="0">
                <a:solidFill>
                  <a:srgbClr val="FFFFFF"/>
                </a:solidFill>
                <a:latin typeface="Calibri"/>
                <a:cs typeface="Calibri"/>
              </a:rPr>
              <a:t>my</a:t>
            </a:r>
            <a:r>
              <a:rPr lang="en-US" altLang="zh-CN" sz="1578" dirty="0" smtClean="0">
                <a:latin typeface="Calibri"/>
                <a:cs typeface="Calibri"/>
              </a:rPr>
              <a:t> </a:t>
            </a:r>
            <a:r>
              <a:rPr lang="en-US" altLang="zh-CN" sz="1578" b="1" dirty="0" smtClean="0">
                <a:solidFill>
                  <a:srgbClr val="FFFFFF"/>
                </a:solidFill>
                <a:latin typeface="Calibri"/>
                <a:cs typeface="Calibri"/>
              </a:rPr>
              <a:t>Machine?</a:t>
            </a:r>
          </a:p>
          <a:p>
            <a:pPr>
              <a:lnSpc>
                <a:spcPts val="2400"/>
              </a:lnSpc>
              <a:tabLst>
                <a:tab pos="266700" algn="l"/>
                <a:tab pos="558800" algn="l"/>
                <a:tab pos="635000" algn="l"/>
                <a:tab pos="1054100" algn="l"/>
              </a:tabLst>
            </a:pPr>
            <a:r>
              <a:rPr lang="en-US" altLang="zh-CN" sz="1578" b="1" dirty="0" smtClean="0">
                <a:solidFill>
                  <a:srgbClr val="FFFFFF"/>
                </a:solidFill>
                <a:latin typeface="Calibri"/>
                <a:cs typeface="Calibri"/>
              </a:rPr>
              <a:t>Given</a:t>
            </a:r>
            <a:r>
              <a:rPr lang="en-US" altLang="zh-CN" sz="1578" dirty="0" smtClean="0">
                <a:latin typeface="Calibri"/>
                <a:cs typeface="Calibri"/>
              </a:rPr>
              <a:t> </a:t>
            </a:r>
            <a:r>
              <a:rPr lang="en-US" altLang="zh-CN" sz="1578" b="1" dirty="0" smtClean="0">
                <a:solidFill>
                  <a:srgbClr val="FFFFFF"/>
                </a:solidFill>
                <a:latin typeface="Calibri"/>
                <a:cs typeface="Calibri"/>
              </a:rPr>
              <a:t>a</a:t>
            </a:r>
            <a:r>
              <a:rPr lang="en-US" altLang="zh-CN" sz="1578" dirty="0" smtClean="0">
                <a:latin typeface="Calibri"/>
                <a:cs typeface="Calibri"/>
              </a:rPr>
              <a:t> </a:t>
            </a:r>
            <a:r>
              <a:rPr lang="en-US" altLang="zh-CN" sz="1578" b="1" dirty="0" smtClean="0">
                <a:solidFill>
                  <a:srgbClr val="FFFFFF"/>
                </a:solidFill>
                <a:latin typeface="Calibri"/>
                <a:cs typeface="Calibri"/>
              </a:rPr>
              <a:t>device,</a:t>
            </a:r>
            <a:r>
              <a:rPr lang="en-US" altLang="zh-CN" sz="1578" dirty="0" smtClean="0">
                <a:latin typeface="Calibri"/>
                <a:cs typeface="Calibri"/>
              </a:rPr>
              <a:t> </a:t>
            </a:r>
            <a:r>
              <a:rPr lang="en-US" altLang="zh-CN" sz="1578" b="1" dirty="0" smtClean="0">
                <a:solidFill>
                  <a:srgbClr val="FFFFFF"/>
                </a:solidFill>
                <a:latin typeface="Calibri"/>
                <a:cs typeface="Calibri"/>
              </a:rPr>
              <a:t>what’s</a:t>
            </a:r>
            <a:r>
              <a:rPr lang="en-US" altLang="zh-CN" sz="1578" dirty="0" smtClean="0">
                <a:latin typeface="Calibri"/>
                <a:cs typeface="Calibri"/>
              </a:rPr>
              <a:t> </a:t>
            </a:r>
            <a:r>
              <a:rPr lang="en-US" altLang="zh-CN" sz="1578" b="1" dirty="0" smtClean="0">
                <a:solidFill>
                  <a:srgbClr val="FFFFFF"/>
                </a:solidFill>
                <a:latin typeface="Calibri"/>
                <a:cs typeface="Calibri"/>
              </a:rPr>
              <a:t>the</a:t>
            </a:r>
            <a:r>
              <a:rPr lang="en-US" altLang="zh-CN" sz="1578" dirty="0" smtClean="0">
                <a:latin typeface="Calibri"/>
                <a:cs typeface="Calibri"/>
              </a:rPr>
              <a:t> </a:t>
            </a:r>
            <a:r>
              <a:rPr lang="en-US" altLang="zh-CN" sz="1578" b="1" dirty="0" smtClean="0">
                <a:solidFill>
                  <a:srgbClr val="FFFFFF"/>
                </a:solidFill>
                <a:latin typeface="Calibri"/>
                <a:cs typeface="Calibri"/>
              </a:rPr>
              <a:t>best</a:t>
            </a:r>
            <a:r>
              <a:rPr lang="en-US" altLang="zh-CN" sz="1578" dirty="0" smtClean="0">
                <a:latin typeface="Calibri"/>
                <a:cs typeface="Calibri"/>
              </a:rPr>
              <a:t> </a:t>
            </a:r>
            <a:r>
              <a:rPr lang="en-US" altLang="zh-CN" sz="1578" b="1" dirty="0" smtClean="0">
                <a:solidFill>
                  <a:srgbClr val="FFFFFF"/>
                </a:solidFill>
                <a:latin typeface="Calibri"/>
                <a:cs typeface="Calibri"/>
              </a:rPr>
              <a:t>way</a:t>
            </a:r>
          </a:p>
          <a:p>
            <a:pPr>
              <a:lnSpc>
                <a:spcPts val="17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to</a:t>
            </a:r>
            <a:r>
              <a:rPr lang="en-US" altLang="zh-CN" sz="1578" dirty="0" smtClean="0">
                <a:latin typeface="Calibri"/>
                <a:cs typeface="Calibri"/>
              </a:rPr>
              <a:t> </a:t>
            </a:r>
            <a:r>
              <a:rPr lang="en-US" altLang="zh-CN" sz="1578" b="1" dirty="0" smtClean="0">
                <a:solidFill>
                  <a:srgbClr val="FFFFFF"/>
                </a:solidFill>
                <a:latin typeface="Calibri"/>
                <a:cs typeface="Calibri"/>
              </a:rPr>
              <a:t>break</a:t>
            </a:r>
            <a:r>
              <a:rPr lang="en-US" altLang="zh-CN" sz="1578" dirty="0" smtClean="0">
                <a:latin typeface="Calibri"/>
                <a:cs typeface="Calibri"/>
              </a:rPr>
              <a:t> </a:t>
            </a:r>
            <a:r>
              <a:rPr lang="en-US" altLang="zh-CN" sz="1578" b="1" dirty="0" smtClean="0">
                <a:solidFill>
                  <a:srgbClr val="FFFFFF"/>
                </a:solidFill>
                <a:latin typeface="Calibri"/>
                <a:cs typeface="Calibri"/>
              </a:rPr>
              <a:t>up</a:t>
            </a:r>
            <a:r>
              <a:rPr lang="en-US" altLang="zh-CN" sz="1578" dirty="0" smtClean="0">
                <a:latin typeface="Calibri"/>
                <a:cs typeface="Calibri"/>
              </a:rPr>
              <a:t> </a:t>
            </a:r>
            <a:r>
              <a:rPr lang="en-US" altLang="zh-CN" sz="1578" b="1" dirty="0" smtClean="0">
                <a:solidFill>
                  <a:srgbClr val="FFFFFF"/>
                </a:solidFill>
                <a:latin typeface="Calibri"/>
                <a:cs typeface="Calibri"/>
              </a:rPr>
              <a:t>my</a:t>
            </a:r>
            <a:r>
              <a:rPr lang="en-US" altLang="zh-CN" sz="1578" dirty="0" smtClean="0">
                <a:latin typeface="Calibri"/>
                <a:cs typeface="Calibri"/>
              </a:rPr>
              <a:t> </a:t>
            </a:r>
            <a:r>
              <a:rPr lang="en-US" altLang="zh-CN" sz="1578" b="1" dirty="0" smtClean="0">
                <a:solidFill>
                  <a:srgbClr val="FFFFFF"/>
                </a:solidFill>
                <a:latin typeface="Calibri"/>
                <a:cs typeface="Calibri"/>
              </a:rPr>
              <a:t>work?</a:t>
            </a:r>
          </a:p>
        </p:txBody>
      </p:sp>
      <p:sp>
        <p:nvSpPr>
          <p:cNvPr id="16" name="TextBox 1"/>
          <p:cNvSpPr txBox="1"/>
          <p:nvPr/>
        </p:nvSpPr>
        <p:spPr>
          <a:xfrm>
            <a:off x="6743700" y="2717800"/>
            <a:ext cx="1046102" cy="2342949"/>
          </a:xfrm>
          <a:prstGeom prst="rect">
            <a:avLst/>
          </a:prstGeom>
          <a:noFill/>
        </p:spPr>
        <p:txBody>
          <a:bodyPr wrap="none" lIns="0" tIns="0" rIns="0" rtlCol="0">
            <a:spAutoFit/>
          </a:bodyPr>
          <a:lstStyle/>
          <a:p>
            <a:pPr>
              <a:lnSpc>
                <a:spcPts val="1700"/>
              </a:lnSpc>
              <a:tabLst>
                <a:tab pos="114300" algn="l"/>
                <a:tab pos="2794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Setup</a:t>
            </a:r>
          </a:p>
        </p:txBody>
      </p:sp>
      <p:sp>
        <p:nvSpPr>
          <p:cNvPr id="17" name="TextBox 1"/>
          <p:cNvSpPr txBox="1"/>
          <p:nvPr/>
        </p:nvSpPr>
        <p:spPr>
          <a:xfrm>
            <a:off x="6858000" y="5765800"/>
            <a:ext cx="817851"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Execution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2565400" y="2603500"/>
            <a:ext cx="1641475" cy="2618666"/>
          </a:xfrm>
          <a:prstGeom prst="rect">
            <a:avLst/>
          </a:prstGeom>
          <a:noFill/>
        </p:spPr>
        <p:txBody>
          <a:bodyPr wrap="none" lIns="0" tIns="0" rIns="0" rtlCol="0">
            <a:spAutoFit/>
          </a:bodyPr>
          <a:lstStyle/>
          <a:p>
            <a:pPr>
              <a:lnSpc>
                <a:spcPts val="1700"/>
              </a:lnSpc>
              <a:tabLst>
                <a:tab pos="88900" algn="l"/>
                <a:tab pos="165100" algn="l"/>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88900" algn="l"/>
                <a:tab pos="165100" algn="l"/>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300"/>
              </a:lnSpc>
              <a:tabLst>
                <a:tab pos="88900" algn="l"/>
                <a:tab pos="165100" algn="l"/>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Compile</a:t>
            </a:r>
            <a:r>
              <a:rPr lang="en-US" altLang="zh-CN" sz="1578" dirty="0" smtClean="0">
                <a:latin typeface="Calibri"/>
                <a:cs typeface="Calibri"/>
              </a:rPr>
              <a:t> </a:t>
            </a:r>
            <a:r>
              <a:rPr lang="en-US" altLang="zh-CN" sz="1578" b="1" dirty="0" smtClean="0">
                <a:solidFill>
                  <a:srgbClr val="FFFFFF"/>
                </a:solidFill>
                <a:latin typeface="Calibri"/>
                <a:cs typeface="Calibri"/>
              </a:rPr>
              <a:t>kernels</a:t>
            </a:r>
          </a:p>
          <a:p>
            <a:pPr>
              <a:lnSpc>
                <a:spcPts val="2400"/>
              </a:lnSpc>
              <a:tabLst>
                <a:tab pos="88900" algn="l"/>
                <a:tab pos="165100" algn="l"/>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Set</a:t>
            </a:r>
            <a:r>
              <a:rPr lang="en-US" altLang="zh-CN" sz="1578" dirty="0" smtClean="0">
                <a:latin typeface="Calibri"/>
                <a:cs typeface="Calibri"/>
              </a:rPr>
              <a:t> </a:t>
            </a:r>
            <a:r>
              <a:rPr lang="en-US" altLang="zh-CN" sz="1578" b="1" dirty="0" smtClean="0">
                <a:solidFill>
                  <a:srgbClr val="FFFFFF"/>
                </a:solidFill>
                <a:latin typeface="Calibri"/>
                <a:cs typeface="Calibri"/>
              </a:rPr>
              <a:t>aside</a:t>
            </a:r>
            <a:r>
              <a:rPr lang="en-US" altLang="zh-CN" sz="1578" dirty="0" smtClean="0">
                <a:latin typeface="Calibri"/>
                <a:cs typeface="Calibri"/>
              </a:rPr>
              <a:t> </a:t>
            </a:r>
            <a:r>
              <a:rPr lang="en-US" altLang="zh-CN" sz="1578" b="1" dirty="0" smtClean="0">
                <a:solidFill>
                  <a:srgbClr val="FFFFFF"/>
                </a:solidFill>
                <a:latin typeface="Calibri"/>
                <a:cs typeface="Calibri"/>
              </a:rPr>
              <a:t>memory</a:t>
            </a:r>
          </a:p>
        </p:txBody>
      </p:sp>
      <p:sp>
        <p:nvSpPr>
          <p:cNvPr id="16" name="TextBox 1"/>
          <p:cNvSpPr txBox="1"/>
          <p:nvPr/>
        </p:nvSpPr>
        <p:spPr>
          <a:xfrm>
            <a:off x="6743700" y="2743200"/>
            <a:ext cx="1046102" cy="3381695"/>
          </a:xfrm>
          <a:prstGeom prst="rect">
            <a:avLst/>
          </a:prstGeom>
          <a:noFill/>
        </p:spPr>
        <p:txBody>
          <a:bodyPr wrap="none" lIns="0" tIns="0" rIns="0" rtlCol="0">
            <a:spAutoFit/>
          </a:bodyPr>
          <a:lstStyle/>
          <a:p>
            <a:pPr>
              <a:lnSpc>
                <a:spcPts val="1700"/>
              </a:lnSpc>
              <a:tabLst>
                <a:tab pos="114300" algn="l"/>
                <a:tab pos="2794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Setup</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Execution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2565400" y="25400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6" name="TextBox 1"/>
          <p:cNvSpPr txBox="1"/>
          <p:nvPr/>
        </p:nvSpPr>
        <p:spPr>
          <a:xfrm>
            <a:off x="6743700" y="2679700"/>
            <a:ext cx="1046102" cy="1304203"/>
          </a:xfrm>
          <a:prstGeom prst="rect">
            <a:avLst/>
          </a:prstGeom>
          <a:noFill/>
        </p:spPr>
        <p:txBody>
          <a:bodyPr wrap="none" lIns="0" tIns="0" rIns="0" rtlCol="0">
            <a:spAutoFit/>
          </a:bodyPr>
          <a:lstStyle/>
          <a:p>
            <a:pPr>
              <a:lnSpc>
                <a:spcPts val="1700"/>
              </a:lnSpc>
              <a:tabLst>
                <a:tab pos="1143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p:txBody>
      </p:sp>
      <p:sp>
        <p:nvSpPr>
          <p:cNvPr id="17" name="TextBox 1"/>
          <p:cNvSpPr txBox="1"/>
          <p:nvPr/>
        </p:nvSpPr>
        <p:spPr>
          <a:xfrm>
            <a:off x="6858000" y="4762500"/>
            <a:ext cx="817851" cy="1298509"/>
          </a:xfrm>
          <a:prstGeom prst="rect">
            <a:avLst/>
          </a:prstGeom>
          <a:noFill/>
        </p:spPr>
        <p:txBody>
          <a:bodyPr wrap="none" lIns="0" tIns="0" rIns="0" rtlCol="0">
            <a:spAutoFit/>
          </a:bodyPr>
          <a:lstStyle/>
          <a:p>
            <a:pPr>
              <a:lnSpc>
                <a:spcPts val="1700"/>
              </a:lnSpc>
              <a:tabLst>
                <a:tab pos="165100" algn="l"/>
              </a:tabLst>
            </a:pPr>
            <a:r>
              <a:rPr lang="en-US" altLang="zh-CN" dirty="0" smtClean="0">
                <a:latin typeface="Calibri"/>
                <a:cs typeface="Calibri"/>
              </a:rPr>
              <a:t>	</a:t>
            </a:r>
            <a:r>
              <a:rPr lang="en-US" altLang="zh-CN" sz="1578" b="1" dirty="0" smtClean="0">
                <a:solidFill>
                  <a:srgbClr val="FFFFFF"/>
                </a:solidFill>
                <a:latin typeface="Calibri"/>
                <a:cs typeface="Calibri"/>
              </a:rPr>
              <a:t>Setup</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65100" algn="l"/>
              </a:tabLst>
            </a:pPr>
            <a:r>
              <a:rPr lang="en-US" altLang="zh-CN" sz="1578" b="1" dirty="0" smtClean="0">
                <a:solidFill>
                  <a:srgbClr val="FFFFFF"/>
                </a:solidFill>
                <a:latin typeface="Calibri"/>
                <a:cs typeface="Calibri"/>
              </a:rPr>
              <a:t>Execution</a:t>
            </a:r>
          </a:p>
        </p:txBody>
      </p:sp>
      <p:sp>
        <p:nvSpPr>
          <p:cNvPr id="18" name="TextBox 1"/>
          <p:cNvSpPr txBox="1"/>
          <p:nvPr/>
        </p:nvSpPr>
        <p:spPr>
          <a:xfrm>
            <a:off x="2133600" y="5613400"/>
            <a:ext cx="2516296" cy="566822"/>
          </a:xfrm>
          <a:prstGeom prst="rect">
            <a:avLst/>
          </a:prstGeom>
          <a:noFill/>
        </p:spPr>
        <p:txBody>
          <a:bodyPr wrap="none" lIns="0" tIns="0" rIns="0" rtlCol="0">
            <a:spAutoFit/>
          </a:bodyPr>
          <a:lstStyle/>
          <a:p>
            <a:pPr>
              <a:lnSpc>
                <a:spcPts val="1700"/>
              </a:lnSpc>
              <a:tabLst>
                <a:tab pos="635000" algn="l"/>
              </a:tabLst>
            </a:pPr>
            <a:r>
              <a:rPr lang="en-US" altLang="zh-CN" sz="1578" b="1" dirty="0" smtClean="0">
                <a:solidFill>
                  <a:srgbClr val="FFFFFF"/>
                </a:solidFill>
                <a:latin typeface="Calibri"/>
                <a:cs typeface="Calibri"/>
              </a:rPr>
              <a:t>Send</a:t>
            </a:r>
            <a:r>
              <a:rPr lang="en-US" altLang="zh-CN" sz="1578" dirty="0" smtClean="0">
                <a:latin typeface="Calibri"/>
                <a:cs typeface="Calibri"/>
              </a:rPr>
              <a:t> </a:t>
            </a:r>
            <a:r>
              <a:rPr lang="en-US" altLang="zh-CN" sz="1578" b="1" dirty="0" smtClean="0">
                <a:solidFill>
                  <a:srgbClr val="FFFFFF"/>
                </a:solidFill>
                <a:latin typeface="Calibri"/>
                <a:cs typeface="Calibri"/>
              </a:rPr>
              <a:t>commands</a:t>
            </a:r>
            <a:r>
              <a:rPr lang="en-US" altLang="zh-CN" sz="1578" dirty="0" smtClean="0">
                <a:latin typeface="Calibri"/>
                <a:cs typeface="Calibri"/>
              </a:rPr>
              <a:t> </a:t>
            </a:r>
            <a:r>
              <a:rPr lang="en-US" altLang="zh-CN" sz="1578" b="1" dirty="0" smtClean="0">
                <a:solidFill>
                  <a:srgbClr val="FFFFFF"/>
                </a:solidFill>
                <a:latin typeface="Calibri"/>
                <a:cs typeface="Calibri"/>
              </a:rPr>
              <a:t>to</a:t>
            </a:r>
            <a:r>
              <a:rPr lang="en-US" altLang="zh-CN" sz="1578" dirty="0" smtClean="0">
                <a:latin typeface="Calibri"/>
                <a:cs typeface="Calibri"/>
              </a:rPr>
              <a:t> </a:t>
            </a:r>
            <a:r>
              <a:rPr lang="en-US" altLang="zh-CN" sz="1578" b="1" dirty="0" smtClean="0">
                <a:solidFill>
                  <a:srgbClr val="FFFFFF"/>
                </a:solidFill>
                <a:latin typeface="Calibri"/>
                <a:cs typeface="Calibri"/>
              </a:rPr>
              <a:t>the</a:t>
            </a:r>
            <a:r>
              <a:rPr lang="en-US" altLang="zh-CN" sz="1578" dirty="0" smtClean="0">
                <a:latin typeface="Calibri"/>
                <a:cs typeface="Calibri"/>
              </a:rPr>
              <a:t> </a:t>
            </a:r>
            <a:r>
              <a:rPr lang="en-US" altLang="zh-CN" sz="1578" b="1" dirty="0" smtClean="0">
                <a:solidFill>
                  <a:srgbClr val="FFFFFF"/>
                </a:solidFill>
                <a:latin typeface="Calibri"/>
                <a:cs typeface="Calibri"/>
              </a:rPr>
              <a:t>device</a:t>
            </a:r>
          </a:p>
          <a:p>
            <a:pPr>
              <a:lnSpc>
                <a:spcPts val="2400"/>
              </a:lnSpc>
              <a:tabLst>
                <a:tab pos="635000" algn="l"/>
              </a:tabLst>
            </a:pPr>
            <a:r>
              <a:rPr lang="en-US" altLang="zh-CN" dirty="0" smtClean="0">
                <a:latin typeface="Calibri"/>
                <a:cs typeface="Calibri"/>
              </a:rPr>
              <a:t>	</a:t>
            </a:r>
            <a:r>
              <a:rPr lang="en-US" altLang="zh-CN" sz="1578" b="1" dirty="0" smtClean="0">
                <a:solidFill>
                  <a:srgbClr val="FFFFFF"/>
                </a:solidFill>
                <a:latin typeface="Calibri"/>
                <a:cs typeface="Calibri"/>
              </a:rPr>
              <a:t>Run</a:t>
            </a:r>
            <a:r>
              <a:rPr lang="en-US" altLang="zh-CN" sz="1578" dirty="0" smtClean="0">
                <a:latin typeface="Calibri"/>
                <a:cs typeface="Calibri"/>
              </a:rPr>
              <a:t> </a:t>
            </a:r>
            <a:r>
              <a:rPr lang="en-US" altLang="zh-CN" sz="1578" b="1" dirty="0" smtClean="0">
                <a:solidFill>
                  <a:srgbClr val="FFFFFF"/>
                </a:solidFill>
                <a:latin typeface="Calibri"/>
                <a:cs typeface="Calibri"/>
              </a:rPr>
              <a:t>the</a:t>
            </a:r>
            <a:r>
              <a:rPr lang="en-US" altLang="zh-CN" sz="1578" dirty="0" smtClean="0">
                <a:latin typeface="Calibri"/>
                <a:cs typeface="Calibri"/>
              </a:rPr>
              <a:t> </a:t>
            </a:r>
            <a:r>
              <a:rPr lang="en-US" altLang="zh-CN" sz="1578" b="1" dirty="0" smtClean="0">
                <a:solidFill>
                  <a:srgbClr val="FFFFFF"/>
                </a:solidFill>
                <a:latin typeface="Calibri"/>
                <a:cs typeface="Calibri"/>
              </a:rPr>
              <a:t>kernel!</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39800"/>
            <a:ext cx="3575829"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Buffers</a:t>
            </a:r>
            <a:r>
              <a:rPr lang="en-US" altLang="zh-CN" sz="3858" dirty="0" smtClean="0">
                <a:latin typeface="Calibri"/>
                <a:cs typeface="Calibri"/>
              </a:rPr>
              <a:t> </a:t>
            </a:r>
            <a:r>
              <a:rPr lang="en-US" altLang="zh-CN" sz="3858" b="1" dirty="0" smtClean="0">
                <a:solidFill>
                  <a:srgbClr val="FFFFFF"/>
                </a:solidFill>
                <a:latin typeface="Calibri"/>
                <a:cs typeface="Calibri"/>
              </a:rPr>
              <a:t>vs.Images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6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Buffer</a:t>
            </a:r>
            <a:r>
              <a:rPr lang="en-US" altLang="zh-CN" sz="2455" dirty="0" smtClean="0">
                <a:latin typeface="Calibri"/>
                <a:cs typeface="Calibri"/>
              </a:rPr>
              <a:t> </a:t>
            </a:r>
            <a:r>
              <a:rPr lang="en-US" altLang="zh-CN" sz="2455" dirty="0" smtClean="0">
                <a:solidFill>
                  <a:srgbClr val="FFFFFF"/>
                </a:solidFill>
                <a:latin typeface="Calibri"/>
                <a:cs typeface="Calibri"/>
              </a:rPr>
              <a:t>objects</a:t>
            </a:r>
          </a:p>
        </p:txBody>
      </p:sp>
      <p:sp>
        <p:nvSpPr>
          <p:cNvPr id="5" name="TextBox 1"/>
          <p:cNvSpPr txBox="1"/>
          <p:nvPr/>
        </p:nvSpPr>
        <p:spPr>
          <a:xfrm>
            <a:off x="990600" y="2679700"/>
            <a:ext cx="166969" cy="239861"/>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Calibri"/>
                <a:cs typeface="Calibri"/>
              </a:rPr>
              <a:t>■</a:t>
            </a:r>
          </a:p>
        </p:txBody>
      </p:sp>
      <p:sp>
        <p:nvSpPr>
          <p:cNvPr id="6" name="TextBox 1"/>
          <p:cNvSpPr txBox="1"/>
          <p:nvPr/>
        </p:nvSpPr>
        <p:spPr>
          <a:xfrm>
            <a:off x="1130300" y="2628900"/>
            <a:ext cx="5106909"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Read/write</a:t>
            </a:r>
            <a:r>
              <a:rPr lang="en-US" altLang="zh-CN" sz="2455" dirty="0" smtClean="0">
                <a:latin typeface="Calibri"/>
                <a:cs typeface="Calibri"/>
              </a:rPr>
              <a:t> </a:t>
            </a:r>
            <a:r>
              <a:rPr lang="en-US" altLang="zh-CN" sz="2455" dirty="0" smtClean="0">
                <a:solidFill>
                  <a:srgbClr val="FFFFFF"/>
                </a:solidFill>
                <a:latin typeface="Calibri"/>
                <a:cs typeface="Calibri"/>
              </a:rPr>
              <a:t>from</a:t>
            </a:r>
            <a:r>
              <a:rPr lang="en-US" altLang="zh-CN" sz="2455" dirty="0" smtClean="0">
                <a:latin typeface="Calibri"/>
                <a:cs typeface="Calibri"/>
              </a:rPr>
              <a:t> </a:t>
            </a:r>
            <a:r>
              <a:rPr lang="en-US" altLang="zh-CN" sz="2455" dirty="0" smtClean="0">
                <a:solidFill>
                  <a:srgbClr val="FFFFFF"/>
                </a:solidFill>
                <a:latin typeface="Calibri"/>
                <a:cs typeface="Calibri"/>
              </a:rPr>
              <a:t>a</a:t>
            </a:r>
            <a:r>
              <a:rPr lang="en-US" altLang="zh-CN" sz="2455" dirty="0" smtClean="0">
                <a:latin typeface="Calibri"/>
                <a:cs typeface="Calibri"/>
              </a:rPr>
              <a:t> </a:t>
            </a:r>
            <a:r>
              <a:rPr lang="en-US" altLang="zh-CN" sz="2455" dirty="0" smtClean="0">
                <a:solidFill>
                  <a:srgbClr val="FFFFFF"/>
                </a:solidFill>
                <a:latin typeface="Calibri"/>
                <a:cs typeface="Calibri"/>
              </a:rPr>
              <a:t>kernel</a:t>
            </a:r>
            <a:r>
              <a:rPr lang="en-US" altLang="zh-CN" sz="2455" dirty="0" smtClean="0">
                <a:latin typeface="Calibri"/>
                <a:cs typeface="Calibri"/>
              </a:rPr>
              <a:t> </a:t>
            </a:r>
            <a:r>
              <a:rPr lang="en-US" altLang="zh-CN" sz="2455" dirty="0" smtClean="0">
                <a:solidFill>
                  <a:srgbClr val="FFFFFF"/>
                </a:solidFill>
                <a:latin typeface="Calibri"/>
                <a:cs typeface="Calibri"/>
              </a:rPr>
              <a:t>using</a:t>
            </a:r>
            <a:r>
              <a:rPr lang="en-US" altLang="zh-CN" sz="2455" dirty="0" smtClean="0">
                <a:latin typeface="Calibri"/>
                <a:cs typeface="Calibri"/>
              </a:rPr>
              <a:t> </a:t>
            </a:r>
            <a:r>
              <a:rPr lang="en-US" altLang="zh-CN" sz="2455" dirty="0" smtClean="0">
                <a:solidFill>
                  <a:srgbClr val="FFFFFF"/>
                </a:solidFill>
                <a:latin typeface="Calibri"/>
                <a:cs typeface="Calibri"/>
              </a:rPr>
              <a:t>pointers</a:t>
            </a:r>
          </a:p>
        </p:txBody>
      </p:sp>
      <p:sp>
        <p:nvSpPr>
          <p:cNvPr id="7" name="TextBox 1"/>
          <p:cNvSpPr txBox="1"/>
          <p:nvPr/>
        </p:nvSpPr>
        <p:spPr>
          <a:xfrm>
            <a:off x="685800" y="3162300"/>
            <a:ext cx="6055742" cy="2611954"/>
          </a:xfrm>
          <a:prstGeom prst="rect">
            <a:avLst/>
          </a:prstGeom>
          <a:noFill/>
        </p:spPr>
        <p:txBody>
          <a:bodyPr wrap="none" lIns="0" tIns="0" rIns="0" rtlCol="0">
            <a:spAutoFit/>
          </a:bodyPr>
          <a:lstStyle/>
          <a:p>
            <a:pPr>
              <a:lnSpc>
                <a:spcPts val="26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Support</a:t>
            </a:r>
            <a:r>
              <a:rPr lang="en-US" altLang="zh-CN" sz="2455" dirty="0" smtClean="0">
                <a:latin typeface="Calibri"/>
                <a:cs typeface="Calibri"/>
              </a:rPr>
              <a:t> </a:t>
            </a:r>
            <a:r>
              <a:rPr lang="en-US" altLang="zh-CN" sz="2455" dirty="0" smtClean="0">
                <a:solidFill>
                  <a:srgbClr val="FFFFFF"/>
                </a:solidFill>
                <a:latin typeface="Calibri"/>
                <a:cs typeface="Calibri"/>
              </a:rPr>
              <a:t>atomic</a:t>
            </a:r>
            <a:r>
              <a:rPr lang="en-US" altLang="zh-CN" sz="2455" dirty="0" smtClean="0">
                <a:latin typeface="Calibri"/>
                <a:cs typeface="Calibri"/>
              </a:rPr>
              <a:t> </a:t>
            </a:r>
            <a:r>
              <a:rPr lang="en-US" altLang="zh-CN" sz="2455" dirty="0" smtClean="0">
                <a:solidFill>
                  <a:srgbClr val="FFFFFF"/>
                </a:solidFill>
                <a:latin typeface="Calibri"/>
                <a:cs typeface="Calibri"/>
              </a:rPr>
              <a:t>operations</a:t>
            </a:r>
          </a:p>
          <a:p>
            <a:pPr>
              <a:lnSpc>
                <a:spcPts val="35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May</a:t>
            </a:r>
            <a:r>
              <a:rPr lang="en-US" altLang="zh-CN" sz="2455" dirty="0" smtClean="0">
                <a:latin typeface="Calibri"/>
                <a:cs typeface="Calibri"/>
              </a:rPr>
              <a:t> </a:t>
            </a:r>
            <a:r>
              <a:rPr lang="en-US" altLang="zh-CN" sz="2455" dirty="0" smtClean="0">
                <a:solidFill>
                  <a:srgbClr val="FFFFFF"/>
                </a:solidFill>
                <a:latin typeface="Calibri"/>
                <a:cs typeface="Calibri"/>
              </a:rPr>
              <a:t>or</a:t>
            </a:r>
            <a:r>
              <a:rPr lang="en-US" altLang="zh-CN" sz="2455" dirty="0" smtClean="0">
                <a:latin typeface="Calibri"/>
                <a:cs typeface="Calibri"/>
              </a:rPr>
              <a:t> </a:t>
            </a:r>
            <a:r>
              <a:rPr lang="en-US" altLang="zh-CN" sz="2455" dirty="0" smtClean="0">
                <a:solidFill>
                  <a:srgbClr val="FFFFFF"/>
                </a:solidFill>
                <a:latin typeface="Calibri"/>
                <a:cs typeface="Calibri"/>
              </a:rPr>
              <a:t>may</a:t>
            </a:r>
            <a:r>
              <a:rPr lang="en-US" altLang="zh-CN" sz="2455" dirty="0" smtClean="0">
                <a:latin typeface="Calibri"/>
                <a:cs typeface="Calibri"/>
              </a:rPr>
              <a:t> </a:t>
            </a:r>
            <a:r>
              <a:rPr lang="en-US" altLang="zh-CN" sz="2455" dirty="0" smtClean="0">
                <a:solidFill>
                  <a:srgbClr val="FFFFFF"/>
                </a:solidFill>
                <a:latin typeface="Calibri"/>
                <a:cs typeface="Calibri"/>
              </a:rPr>
              <a:t>not</a:t>
            </a:r>
            <a:r>
              <a:rPr lang="en-US" altLang="zh-CN" sz="2455" dirty="0" smtClean="0">
                <a:latin typeface="Calibri"/>
                <a:cs typeface="Calibri"/>
              </a:rPr>
              <a:t> </a:t>
            </a:r>
            <a:r>
              <a:rPr lang="en-US" altLang="zh-CN" sz="2455" dirty="0" smtClean="0">
                <a:solidFill>
                  <a:srgbClr val="FFFFFF"/>
                </a:solidFill>
                <a:latin typeface="Calibri"/>
                <a:cs typeface="Calibri"/>
              </a:rPr>
              <a:t>be</a:t>
            </a:r>
            <a:r>
              <a:rPr lang="en-US" altLang="zh-CN" sz="2455" dirty="0" smtClean="0">
                <a:latin typeface="Calibri"/>
                <a:cs typeface="Calibri"/>
              </a:rPr>
              <a:t> </a:t>
            </a:r>
            <a:r>
              <a:rPr lang="en-US" altLang="zh-CN" sz="2455" dirty="0" smtClean="0">
                <a:solidFill>
                  <a:srgbClr val="FFFFFF"/>
                </a:solidFill>
                <a:latin typeface="Calibri"/>
                <a:cs typeface="Calibri"/>
              </a:rPr>
              <a:t>cached</a:t>
            </a:r>
          </a:p>
          <a:p>
            <a:pPr>
              <a:lnSpc>
                <a:spcPts val="3700"/>
              </a:lnSpc>
              <a:tabLst>
                <a:tab pos="304800" algn="l"/>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Image</a:t>
            </a:r>
            <a:r>
              <a:rPr lang="en-US" altLang="zh-CN" sz="2455" dirty="0" smtClean="0">
                <a:latin typeface="Calibri"/>
                <a:cs typeface="Calibri"/>
              </a:rPr>
              <a:t> </a:t>
            </a:r>
            <a:r>
              <a:rPr lang="en-US" altLang="zh-CN" sz="2455" dirty="0" smtClean="0">
                <a:solidFill>
                  <a:srgbClr val="FFFFFF"/>
                </a:solidFill>
                <a:latin typeface="Calibri"/>
                <a:cs typeface="Calibri"/>
              </a:rPr>
              <a:t>objects</a:t>
            </a:r>
          </a:p>
          <a:p>
            <a:pPr>
              <a:lnSpc>
                <a:spcPts val="33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Either</a:t>
            </a:r>
            <a:r>
              <a:rPr lang="en-US" altLang="zh-CN" sz="2455" dirty="0" smtClean="0">
                <a:latin typeface="Calibri"/>
                <a:cs typeface="Calibri"/>
              </a:rPr>
              <a:t> </a:t>
            </a:r>
            <a:r>
              <a:rPr lang="en-US" altLang="zh-CN" sz="2455" dirty="0" smtClean="0">
                <a:solidFill>
                  <a:srgbClr val="FFFFFF"/>
                </a:solidFill>
                <a:latin typeface="Calibri"/>
                <a:cs typeface="Calibri"/>
              </a:rPr>
              <a:t>read-only</a:t>
            </a:r>
            <a:r>
              <a:rPr lang="en-US" altLang="zh-CN" sz="2455" dirty="0" smtClean="0">
                <a:latin typeface="Calibri"/>
                <a:cs typeface="Calibri"/>
              </a:rPr>
              <a:t> </a:t>
            </a:r>
            <a:r>
              <a:rPr lang="en-US" altLang="zh-CN" sz="2455" dirty="0" smtClean="0">
                <a:solidFill>
                  <a:srgbClr val="FFFFFF"/>
                </a:solidFill>
                <a:latin typeface="Calibri"/>
                <a:cs typeface="Calibri"/>
              </a:rPr>
              <a:t>or</a:t>
            </a:r>
            <a:r>
              <a:rPr lang="en-US" altLang="zh-CN" sz="2455" dirty="0" smtClean="0">
                <a:latin typeface="Calibri"/>
                <a:cs typeface="Calibri"/>
              </a:rPr>
              <a:t> </a:t>
            </a:r>
            <a:r>
              <a:rPr lang="en-US" altLang="zh-CN" sz="2455" dirty="0" smtClean="0">
                <a:solidFill>
                  <a:srgbClr val="FFFFFF"/>
                </a:solidFill>
                <a:latin typeface="Calibri"/>
                <a:cs typeface="Calibri"/>
              </a:rPr>
              <a:t>write-only</a:t>
            </a:r>
            <a:r>
              <a:rPr lang="en-US" altLang="zh-CN" sz="2455" dirty="0" smtClean="0">
                <a:latin typeface="Calibri"/>
                <a:cs typeface="Calibri"/>
              </a:rPr>
              <a:t> </a:t>
            </a:r>
            <a:r>
              <a:rPr lang="en-US" altLang="zh-CN" sz="2455" dirty="0" smtClean="0">
                <a:solidFill>
                  <a:srgbClr val="FFFFFF"/>
                </a:solidFill>
                <a:latin typeface="Calibri"/>
                <a:cs typeface="Calibri"/>
              </a:rPr>
              <a:t>from</a:t>
            </a:r>
            <a:r>
              <a:rPr lang="en-US" altLang="zh-CN" sz="2455" dirty="0" smtClean="0">
                <a:latin typeface="Calibri"/>
                <a:cs typeface="Calibri"/>
              </a:rPr>
              <a:t> </a:t>
            </a:r>
            <a:r>
              <a:rPr lang="en-US" altLang="zh-CN" sz="2455" dirty="0" smtClean="0">
                <a:solidFill>
                  <a:srgbClr val="FFFFFF"/>
                </a:solidFill>
                <a:latin typeface="Calibri"/>
                <a:cs typeface="Calibri"/>
              </a:rPr>
              <a:t>a</a:t>
            </a:r>
            <a:r>
              <a:rPr lang="en-US" altLang="zh-CN" sz="2455" dirty="0" smtClean="0">
                <a:latin typeface="Calibri"/>
                <a:cs typeface="Calibri"/>
              </a:rPr>
              <a:t> </a:t>
            </a:r>
            <a:r>
              <a:rPr lang="en-US" altLang="zh-CN" sz="2455" dirty="0" smtClean="0">
                <a:solidFill>
                  <a:srgbClr val="FFFFFF"/>
                </a:solidFill>
                <a:latin typeface="Calibri"/>
                <a:cs typeface="Calibri"/>
              </a:rPr>
              <a:t>kernel</a:t>
            </a:r>
          </a:p>
          <a:p>
            <a:pPr>
              <a:lnSpc>
                <a:spcPts val="35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Hardware</a:t>
            </a:r>
            <a:r>
              <a:rPr lang="en-US" altLang="zh-CN" sz="2455" dirty="0" smtClean="0">
                <a:latin typeface="Calibri"/>
                <a:cs typeface="Calibri"/>
              </a:rPr>
              <a:t> </a:t>
            </a:r>
            <a:r>
              <a:rPr lang="en-US" altLang="zh-CN" sz="2455" dirty="0" smtClean="0">
                <a:solidFill>
                  <a:srgbClr val="FFFFFF"/>
                </a:solidFill>
                <a:latin typeface="Calibri"/>
                <a:cs typeface="Calibri"/>
              </a:rPr>
              <a:t>filtering</a:t>
            </a:r>
          </a:p>
          <a:p>
            <a:pPr>
              <a:lnSpc>
                <a:spcPts val="35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GPU</a:t>
            </a:r>
            <a:r>
              <a:rPr lang="en-US" altLang="zh-CN" sz="2455" dirty="0" smtClean="0">
                <a:latin typeface="Calibri"/>
                <a:cs typeface="Calibri"/>
              </a:rPr>
              <a:t> </a:t>
            </a:r>
            <a:r>
              <a:rPr lang="en-US" altLang="zh-CN" sz="2455" dirty="0" smtClean="0">
                <a:solidFill>
                  <a:srgbClr val="FFFFFF"/>
                </a:solidFill>
                <a:latin typeface="Calibri"/>
                <a:cs typeface="Calibri"/>
              </a:rPr>
              <a:t>texture</a:t>
            </a:r>
            <a:r>
              <a:rPr lang="en-US" altLang="zh-CN" sz="2455" dirty="0" smtClean="0">
                <a:latin typeface="Calibri"/>
                <a:cs typeface="Calibri"/>
              </a:rPr>
              <a:t> </a:t>
            </a:r>
            <a:r>
              <a:rPr lang="en-US" altLang="zh-CN" sz="2455" dirty="0" smtClean="0">
                <a:solidFill>
                  <a:srgbClr val="FFFFFF"/>
                </a:solidFill>
                <a:latin typeface="Calibri"/>
                <a:cs typeface="Calibri"/>
              </a:rPr>
              <a:t>cache,</a:t>
            </a:r>
            <a:r>
              <a:rPr lang="en-US" altLang="zh-CN" sz="2455" dirty="0" smtClean="0">
                <a:latin typeface="Calibri"/>
                <a:cs typeface="Calibri"/>
              </a:rPr>
              <a:t> </a:t>
            </a:r>
            <a:r>
              <a:rPr lang="en-US" altLang="zh-CN" sz="2455" dirty="0" smtClean="0">
                <a:solidFill>
                  <a:srgbClr val="FFFFFF"/>
                </a:solidFill>
                <a:latin typeface="Calibri"/>
                <a:cs typeface="Calibri"/>
              </a:rPr>
              <a:t>low</a:t>
            </a:r>
            <a:r>
              <a:rPr lang="en-US" altLang="zh-CN" sz="2455" dirty="0" smtClean="0">
                <a:latin typeface="Calibri"/>
                <a:cs typeface="Calibri"/>
              </a:rPr>
              <a:t> </a:t>
            </a:r>
            <a:r>
              <a:rPr lang="en-US" altLang="zh-CN" sz="2455" dirty="0" smtClean="0">
                <a:solidFill>
                  <a:srgbClr val="FFFFFF"/>
                </a:solidFill>
                <a:latin typeface="Calibri"/>
                <a:cs typeface="Calibri"/>
              </a:rPr>
              <a:t>latency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01700"/>
            <a:ext cx="6798079" cy="57195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Sometimes You</a:t>
            </a:r>
            <a:r>
              <a:rPr lang="en-US" altLang="zh-CN" sz="3858" dirty="0" smtClean="0">
                <a:latin typeface="Calibri"/>
                <a:cs typeface="Calibri"/>
              </a:rPr>
              <a:t> </a:t>
            </a:r>
            <a:r>
              <a:rPr lang="en-US" altLang="zh-CN" sz="3858" b="1" dirty="0" smtClean="0">
                <a:solidFill>
                  <a:srgbClr val="FFFFFF"/>
                </a:solidFill>
                <a:latin typeface="Calibri"/>
                <a:cs typeface="Calibri"/>
              </a:rPr>
              <a:t>Might</a:t>
            </a:r>
            <a:r>
              <a:rPr lang="en-US" altLang="zh-CN" sz="3858" dirty="0" smtClean="0">
                <a:latin typeface="Calibri"/>
                <a:cs typeface="Calibri"/>
              </a:rPr>
              <a:t> </a:t>
            </a:r>
            <a:r>
              <a:rPr lang="en-US" altLang="zh-CN" sz="3858" b="1" dirty="0" smtClean="0">
                <a:solidFill>
                  <a:srgbClr val="FFFFFF"/>
                </a:solidFill>
                <a:latin typeface="Calibri"/>
                <a:cs typeface="Calibri"/>
              </a:rPr>
              <a:t>Want</a:t>
            </a:r>
            <a:r>
              <a:rPr lang="en-US" altLang="zh-CN" sz="3858" dirty="0" smtClean="0">
                <a:latin typeface="Calibri"/>
                <a:cs typeface="Calibri"/>
              </a:rPr>
              <a:t> </a:t>
            </a:r>
            <a:r>
              <a:rPr lang="en-US" altLang="zh-CN" sz="3858" b="1" dirty="0" smtClean="0">
                <a:solidFill>
                  <a:srgbClr val="FFFFFF"/>
                </a:solidFill>
                <a:latin typeface="Calibri"/>
                <a:cs typeface="Calibri"/>
              </a:rPr>
              <a:t>Both</a:t>
            </a:r>
          </a:p>
        </p:txBody>
      </p:sp>
      <p:sp>
        <p:nvSpPr>
          <p:cNvPr id="5" name="TextBox 1"/>
          <p:cNvSpPr txBox="1"/>
          <p:nvPr/>
        </p:nvSpPr>
        <p:spPr>
          <a:xfrm>
            <a:off x="825500" y="2159000"/>
            <a:ext cx="66294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kernel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histogramGather(...,</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global</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histo</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6" name="TextBox 1"/>
          <p:cNvSpPr txBox="1"/>
          <p:nvPr/>
        </p:nvSpPr>
        <p:spPr>
          <a:xfrm>
            <a:off x="1066800" y="2438400"/>
            <a:ext cx="3556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7" name="TextBox 1"/>
          <p:cNvSpPr txBox="1"/>
          <p:nvPr/>
        </p:nvSpPr>
        <p:spPr>
          <a:xfrm>
            <a:off x="1066800" y="2717800"/>
            <a:ext cx="2527300" cy="4953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histo[index]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count;</a:t>
            </a:r>
          </a:p>
          <a:p>
            <a:pPr>
              <a:lnSpc>
                <a:spcPts val="2100"/>
              </a:lnSpc>
              <a:tabLst/>
            </a:pPr>
            <a:r>
              <a:rPr lang="en-US" altLang="zh-CN" sz="1578" dirty="0" smtClean="0">
                <a:solidFill>
                  <a:srgbClr val="FFFFFF"/>
                </a:solidFill>
                <a:latin typeface="Menlo" pitchFamily="18" charset="0"/>
                <a:cs typeface="Menlo" pitchFamily="18" charset="0"/>
              </a:rPr>
              <a:t>...</a:t>
            </a:r>
          </a:p>
        </p:txBody>
      </p:sp>
      <p:sp>
        <p:nvSpPr>
          <p:cNvPr id="8" name="TextBox 1"/>
          <p:cNvSpPr txBox="1"/>
          <p:nvPr/>
        </p:nvSpPr>
        <p:spPr>
          <a:xfrm>
            <a:off x="825500" y="32512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9" name="TextBox 1"/>
          <p:cNvSpPr txBox="1"/>
          <p:nvPr/>
        </p:nvSpPr>
        <p:spPr>
          <a:xfrm>
            <a:off x="825500" y="3797300"/>
            <a:ext cx="69977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kernel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equalization(...,</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read_only</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image2d_t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histo</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10" name="TextBox 1"/>
          <p:cNvSpPr txBox="1"/>
          <p:nvPr/>
        </p:nvSpPr>
        <p:spPr>
          <a:xfrm>
            <a:off x="1066800" y="4076700"/>
            <a:ext cx="3556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11" name="TextBox 1"/>
          <p:cNvSpPr txBox="1"/>
          <p:nvPr/>
        </p:nvSpPr>
        <p:spPr>
          <a:xfrm>
            <a:off x="1066800" y="4356100"/>
            <a:ext cx="7835900" cy="4953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interpolated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read_imagef(histo,</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CLK_FILTER_LINEAR|...).r;</a:t>
            </a:r>
          </a:p>
          <a:p>
            <a:pPr>
              <a:lnSpc>
                <a:spcPts val="2100"/>
              </a:lnSpc>
              <a:tabLst/>
            </a:pPr>
            <a:r>
              <a:rPr lang="en-US" altLang="zh-CN" sz="1578" dirty="0" smtClean="0">
                <a:solidFill>
                  <a:srgbClr val="FFFFFF"/>
                </a:solidFill>
                <a:latin typeface="Menlo" pitchFamily="18" charset="0"/>
                <a:cs typeface="Menlo" pitchFamily="18" charset="0"/>
              </a:rPr>
              <a:t>...</a:t>
            </a:r>
          </a:p>
        </p:txBody>
      </p:sp>
      <p:sp>
        <p:nvSpPr>
          <p:cNvPr id="12" name="TextBox 1"/>
          <p:cNvSpPr txBox="1"/>
          <p:nvPr/>
        </p:nvSpPr>
        <p:spPr>
          <a:xfrm>
            <a:off x="825500" y="49022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01700"/>
            <a:ext cx="4237509"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image2d</a:t>
            </a:r>
            <a:r>
              <a:rPr lang="en-US" altLang="zh-CN" sz="3858" dirty="0" smtClean="0">
                <a:latin typeface="Calibri"/>
                <a:cs typeface="Calibri"/>
              </a:rPr>
              <a:t> </a:t>
            </a:r>
            <a:r>
              <a:rPr lang="en-US" altLang="zh-CN" sz="3858" b="1" dirty="0" smtClean="0">
                <a:solidFill>
                  <a:srgbClr val="FFFFFF"/>
                </a:solidFill>
                <a:latin typeface="Calibri"/>
                <a:cs typeface="Calibri"/>
              </a:rPr>
              <a:t>from</a:t>
            </a:r>
            <a:r>
              <a:rPr lang="en-US" altLang="zh-CN" sz="3858" dirty="0" smtClean="0">
                <a:latin typeface="Calibri"/>
                <a:cs typeface="Calibri"/>
              </a:rPr>
              <a:t> </a:t>
            </a:r>
            <a:r>
              <a:rPr lang="en-US" altLang="zh-CN" sz="3858" b="1" dirty="0" smtClean="0">
                <a:solidFill>
                  <a:srgbClr val="FFFFFF"/>
                </a:solidFill>
                <a:latin typeface="Calibri"/>
                <a:cs typeface="Calibri"/>
              </a:rPr>
              <a:t>Buffer</a:t>
            </a:r>
          </a:p>
        </p:txBody>
      </p:sp>
      <p:sp>
        <p:nvSpPr>
          <p:cNvPr id="5" name="TextBox 1"/>
          <p:cNvSpPr txBox="1"/>
          <p:nvPr/>
        </p:nvSpPr>
        <p:spPr>
          <a:xfrm>
            <a:off x="685800" y="2146300"/>
            <a:ext cx="3886250" cy="439171"/>
          </a:xfrm>
          <a:prstGeom prst="rect">
            <a:avLst/>
          </a:prstGeom>
          <a:noFill/>
        </p:spPr>
        <p:txBody>
          <a:bodyPr wrap="none" lIns="0" tIns="0" rIns="0" rtlCol="0">
            <a:spAutoFit/>
          </a:bodyPr>
          <a:lstStyle/>
          <a:p>
            <a:pPr>
              <a:lnSpc>
                <a:spcPts val="3000"/>
              </a:lnSpc>
              <a:tabLst/>
            </a:pPr>
            <a:r>
              <a:rPr lang="en-US" altLang="zh-CN" sz="2823" dirty="0" smtClean="0">
                <a:solidFill>
                  <a:srgbClr val="FFFFFF"/>
                </a:solidFill>
                <a:latin typeface="Times New Roman" pitchFamily="18" charset="0"/>
                <a:cs typeface="Times New Roman" pitchFamily="18" charset="0"/>
              </a:rPr>
              <a:t>•</a:t>
            </a:r>
            <a:r>
              <a:rPr lang="en-US" altLang="zh-CN" sz="2455" dirty="0" smtClean="0">
                <a:solidFill>
                  <a:srgbClr val="FFFFFF"/>
                </a:solidFill>
                <a:latin typeface="Calibri"/>
                <a:cs typeface="Calibri"/>
              </a:rPr>
              <a:t>cl_khr_image2d_from_buffer</a:t>
            </a:r>
          </a:p>
        </p:txBody>
      </p:sp>
      <p:sp>
        <p:nvSpPr>
          <p:cNvPr id="6" name="TextBox 1"/>
          <p:cNvSpPr txBox="1"/>
          <p:nvPr/>
        </p:nvSpPr>
        <p:spPr>
          <a:xfrm>
            <a:off x="685800" y="2603500"/>
            <a:ext cx="7395402" cy="439171"/>
          </a:xfrm>
          <a:prstGeom prst="rect">
            <a:avLst/>
          </a:prstGeom>
          <a:noFill/>
        </p:spPr>
        <p:txBody>
          <a:bodyPr wrap="none" lIns="0" tIns="0" rIns="0" rtlCol="0">
            <a:spAutoFit/>
          </a:bodyPr>
          <a:lstStyle/>
          <a:p>
            <a:pPr>
              <a:lnSpc>
                <a:spcPts val="30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Sampling</a:t>
            </a:r>
            <a:r>
              <a:rPr lang="en-US" altLang="zh-CN" sz="2455" dirty="0" smtClean="0">
                <a:latin typeface="Calibri"/>
                <a:cs typeface="Calibri"/>
              </a:rPr>
              <a:t> </a:t>
            </a:r>
            <a:r>
              <a:rPr lang="en-US" altLang="zh-CN" sz="2455" dirty="0" smtClean="0">
                <a:solidFill>
                  <a:srgbClr val="FFFFFF"/>
                </a:solidFill>
                <a:latin typeface="Calibri"/>
                <a:cs typeface="Calibri"/>
              </a:rPr>
              <a:t>modes</a:t>
            </a:r>
            <a:r>
              <a:rPr lang="en-US" altLang="zh-CN" sz="2455" dirty="0" smtClean="0">
                <a:latin typeface="Calibri"/>
                <a:cs typeface="Calibri"/>
              </a:rPr>
              <a:t> </a:t>
            </a:r>
            <a:r>
              <a:rPr lang="en-US" altLang="zh-CN" sz="2455" dirty="0" smtClean="0">
                <a:solidFill>
                  <a:srgbClr val="FFFFFF"/>
                </a:solidFill>
                <a:latin typeface="Calibri"/>
                <a:cs typeface="Calibri"/>
              </a:rPr>
              <a:t>and</a:t>
            </a:r>
            <a:r>
              <a:rPr lang="en-US" altLang="zh-CN" sz="2455" dirty="0" smtClean="0">
                <a:latin typeface="Calibri"/>
                <a:cs typeface="Calibri"/>
              </a:rPr>
              <a:t> </a:t>
            </a:r>
            <a:r>
              <a:rPr lang="en-US" altLang="zh-CN" sz="2455" dirty="0" smtClean="0">
                <a:solidFill>
                  <a:srgbClr val="FFFFFF"/>
                </a:solidFill>
                <a:latin typeface="Calibri"/>
                <a:cs typeface="Calibri"/>
              </a:rPr>
              <a:t>capabilities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an</a:t>
            </a:r>
            <a:r>
              <a:rPr lang="en-US" altLang="zh-CN" sz="2455" dirty="0" smtClean="0">
                <a:latin typeface="Calibri"/>
                <a:cs typeface="Calibri"/>
              </a:rPr>
              <a:t> </a:t>
            </a:r>
            <a:r>
              <a:rPr lang="en-US" altLang="zh-CN" sz="2455" dirty="0" smtClean="0">
                <a:solidFill>
                  <a:srgbClr val="FFFFFF"/>
                </a:solidFill>
                <a:latin typeface="Calibri"/>
                <a:cs typeface="Calibri"/>
              </a:rPr>
              <a:t>ordinary</a:t>
            </a:r>
            <a:r>
              <a:rPr lang="en-US" altLang="zh-CN" sz="2455" dirty="0" smtClean="0">
                <a:latin typeface="Calibri"/>
                <a:cs typeface="Calibri"/>
              </a:rPr>
              <a:t> </a:t>
            </a:r>
            <a:r>
              <a:rPr lang="en-US" altLang="zh-CN" sz="2455" dirty="0" smtClean="0">
                <a:solidFill>
                  <a:srgbClr val="FFFFFF"/>
                </a:solidFill>
                <a:latin typeface="Calibri"/>
                <a:cs typeface="Calibri"/>
              </a:rPr>
              <a:t>image2d</a:t>
            </a:r>
          </a:p>
        </p:txBody>
      </p:sp>
      <p:sp>
        <p:nvSpPr>
          <p:cNvPr id="7" name="TextBox 1"/>
          <p:cNvSpPr txBox="1"/>
          <p:nvPr/>
        </p:nvSpPr>
        <p:spPr>
          <a:xfrm>
            <a:off x="685800" y="3263900"/>
            <a:ext cx="53086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cl_image_format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fmt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CL_RGBA,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900"/>
              </a:lnSpc>
              <a:tabLst/>
            </a:pPr>
            <a:r>
              <a:rPr lang="en-US" altLang="zh-CN" sz="1578" dirty="0" smtClean="0">
                <a:solidFill>
                  <a:srgbClr val="FFFFFF"/>
                </a:solidFill>
                <a:latin typeface="Menlo" pitchFamily="18" charset="0"/>
                <a:cs typeface="Menlo" pitchFamily="18" charset="0"/>
              </a:rPr>
              <a:t>size_t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pixel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16;</a:t>
            </a:r>
          </a:p>
        </p:txBody>
      </p:sp>
      <p:sp>
        <p:nvSpPr>
          <p:cNvPr id="8" name="TextBox 1"/>
          <p:cNvSpPr txBox="1"/>
          <p:nvPr/>
        </p:nvSpPr>
        <p:spPr>
          <a:xfrm>
            <a:off x="685800" y="3759200"/>
            <a:ext cx="46990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cl_mem_flags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flags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CL_MEM_READ_WRITE;</a:t>
            </a:r>
          </a:p>
        </p:txBody>
      </p:sp>
      <p:sp>
        <p:nvSpPr>
          <p:cNvPr id="9" name="TextBox 1"/>
          <p:cNvSpPr txBox="1"/>
          <p:nvPr/>
        </p:nvSpPr>
        <p:spPr>
          <a:xfrm>
            <a:off x="685800" y="4013200"/>
            <a:ext cx="77216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cl_mem</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buffer_mem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clCreateBuffer(c,flags,w*h*pixel,NULL,&amp;err);</a:t>
            </a:r>
          </a:p>
          <a:p>
            <a:pPr>
              <a:lnSpc>
                <a:spcPts val="1900"/>
              </a:lnSpc>
              <a:tabLst/>
            </a:pPr>
            <a:r>
              <a:rPr lang="en-US" altLang="zh-CN" sz="1578" dirty="0" smtClean="0">
                <a:solidFill>
                  <a:srgbClr val="FFFFFF"/>
                </a:solidFill>
                <a:latin typeface="Menlo" pitchFamily="18" charset="0"/>
                <a:cs typeface="Menlo" pitchFamily="18" charset="0"/>
              </a:rPr>
              <a:t>cl_image_desc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10" name="TextBox 1"/>
          <p:cNvSpPr txBox="1"/>
          <p:nvPr/>
        </p:nvSpPr>
        <p:spPr>
          <a:xfrm>
            <a:off x="927100" y="4508500"/>
            <a:ext cx="57912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.image_type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CL_MEM_OBJECT_TYPE_IMAGE2D,</a:t>
            </a:r>
          </a:p>
        </p:txBody>
      </p:sp>
      <p:sp>
        <p:nvSpPr>
          <p:cNvPr id="11" name="TextBox 1"/>
          <p:cNvSpPr txBox="1"/>
          <p:nvPr/>
        </p:nvSpPr>
        <p:spPr>
          <a:xfrm>
            <a:off x="1168400" y="4762500"/>
            <a:ext cx="27686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.image_width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w,</a:t>
            </a:r>
          </a:p>
          <a:p>
            <a:pPr>
              <a:lnSpc>
                <a:spcPts val="1900"/>
              </a:lnSpc>
              <a:tabLst/>
            </a:pPr>
            <a:r>
              <a:rPr lang="en-US" altLang="zh-CN" sz="1578" dirty="0" smtClean="0">
                <a:solidFill>
                  <a:srgbClr val="FFFFFF"/>
                </a:solidFill>
                <a:latin typeface="Menlo" pitchFamily="18" charset="0"/>
                <a:cs typeface="Menlo" pitchFamily="18" charset="0"/>
              </a:rPr>
              <a:t>.image_height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p>
        </p:txBody>
      </p:sp>
      <p:sp>
        <p:nvSpPr>
          <p:cNvPr id="12" name="TextBox 1"/>
          <p:cNvSpPr txBox="1"/>
          <p:nvPr/>
        </p:nvSpPr>
        <p:spPr>
          <a:xfrm>
            <a:off x="1168400" y="5270500"/>
            <a:ext cx="32512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.image_row_pitch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pitch,</a:t>
            </a:r>
          </a:p>
          <a:p>
            <a:pPr>
              <a:lnSpc>
                <a:spcPts val="1900"/>
              </a:lnSpc>
              <a:tabLst/>
            </a:pPr>
            <a:r>
              <a:rPr lang="en-US" altLang="zh-CN" sz="1578" dirty="0" smtClean="0">
                <a:solidFill>
                  <a:srgbClr val="FFFFFF"/>
                </a:solidFill>
                <a:latin typeface="Menlo" pitchFamily="18" charset="0"/>
                <a:cs typeface="Menlo" pitchFamily="18" charset="0"/>
              </a:rPr>
              <a:t>...</a:t>
            </a:r>
          </a:p>
        </p:txBody>
      </p:sp>
      <p:sp>
        <p:nvSpPr>
          <p:cNvPr id="13" name="TextBox 1"/>
          <p:cNvSpPr txBox="1"/>
          <p:nvPr/>
        </p:nvSpPr>
        <p:spPr>
          <a:xfrm>
            <a:off x="1168400" y="5765800"/>
            <a:ext cx="3860800" cy="228600"/>
          </a:xfrm>
          <a:prstGeom prst="rect">
            <a:avLst/>
          </a:prstGeom>
          <a:noFill/>
        </p:spPr>
        <p:txBody>
          <a:bodyPr wrap="none" lIns="0" tIns="0" rIns="0" rtlCol="0">
            <a:spAutoFit/>
          </a:bodyPr>
          <a:lstStyle/>
          <a:p>
            <a:pPr>
              <a:lnSpc>
                <a:spcPts val="1800"/>
              </a:lnSpc>
              <a:tabLst/>
            </a:pPr>
            <a:r>
              <a:rPr lang="en-US" altLang="zh-CN" sz="1578" dirty="0" smtClean="0">
                <a:solidFill>
                  <a:srgbClr val="F6BA1B"/>
                </a:solidFill>
                <a:latin typeface="Menlo" pitchFamily="18" charset="0"/>
                <a:cs typeface="Menlo" pitchFamily="18" charset="0"/>
              </a:rPr>
              <a:t>.buffer</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buffer_mem,</a:t>
            </a:r>
          </a:p>
        </p:txBody>
      </p:sp>
      <p:sp>
        <p:nvSpPr>
          <p:cNvPr id="14" name="TextBox 1"/>
          <p:cNvSpPr txBox="1"/>
          <p:nvPr/>
        </p:nvSpPr>
        <p:spPr>
          <a:xfrm>
            <a:off x="838200" y="6108700"/>
            <a:ext cx="241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15" name="TextBox 1"/>
          <p:cNvSpPr txBox="1"/>
          <p:nvPr/>
        </p:nvSpPr>
        <p:spPr>
          <a:xfrm>
            <a:off x="838200" y="6464300"/>
            <a:ext cx="68707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cl_mem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img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clCreateImage(c,flags,&amp;fmt,&amp;desc,NULL,&amp;err);</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39800"/>
            <a:ext cx="6476207"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image2d</a:t>
            </a:r>
            <a:r>
              <a:rPr lang="en-US" altLang="zh-CN" sz="3858" dirty="0" smtClean="0">
                <a:latin typeface="Calibri"/>
                <a:cs typeface="Calibri"/>
              </a:rPr>
              <a:t> </a:t>
            </a:r>
            <a:r>
              <a:rPr lang="en-US" altLang="zh-CN" sz="3858" b="1" dirty="0" smtClean="0">
                <a:solidFill>
                  <a:srgbClr val="FFFFFF"/>
                </a:solidFill>
                <a:latin typeface="Calibri"/>
                <a:cs typeface="Calibri"/>
              </a:rPr>
              <a:t>from</a:t>
            </a:r>
            <a:r>
              <a:rPr lang="en-US" altLang="zh-CN" sz="3858" dirty="0" smtClean="0">
                <a:latin typeface="Calibri"/>
                <a:cs typeface="Calibri"/>
              </a:rPr>
              <a:t> </a:t>
            </a:r>
            <a:r>
              <a:rPr lang="en-US" altLang="zh-CN" sz="3858" b="1" dirty="0" smtClean="0">
                <a:solidFill>
                  <a:srgbClr val="FFFFFF"/>
                </a:solidFill>
                <a:latin typeface="Calibri"/>
                <a:cs typeface="Calibri"/>
              </a:rPr>
              <a:t>Buffer</a:t>
            </a:r>
            <a:r>
              <a:rPr lang="en-US" altLang="zh-CN" sz="3858" dirty="0" smtClean="0">
                <a:latin typeface="Calibri"/>
                <a:cs typeface="Calibri"/>
              </a:rPr>
              <a:t> </a:t>
            </a:r>
            <a:r>
              <a:rPr lang="en-US" altLang="zh-CN" sz="3858" b="1" dirty="0" smtClean="0">
                <a:solidFill>
                  <a:srgbClr val="FFFFFF"/>
                </a:solidFill>
                <a:latin typeface="Calibri"/>
                <a:cs typeface="Calibri"/>
              </a:rPr>
              <a:t>Alignment</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600"/>
              </a:lnSpc>
              <a:tabLst/>
            </a:pPr>
            <a:r>
              <a:rPr lang="en-US" altLang="zh-CN" sz="2823" dirty="0" smtClean="0">
                <a:solidFill>
                  <a:srgbClr val="FFFFFF"/>
                </a:solidFill>
                <a:latin typeface="Times New Roman" pitchFamily="18" charset="0"/>
                <a:cs typeface="Times New Roman" pitchFamily="18" charset="0"/>
              </a:rPr>
              <a:t>•</a:t>
            </a:r>
            <a:r>
              <a:rPr lang="en-US" altLang="zh-CN" sz="2455" dirty="0" smtClean="0">
                <a:solidFill>
                  <a:srgbClr val="FFFFFF"/>
                </a:solidFill>
                <a:cs typeface="Times New Roman" pitchFamily="18" charset="0"/>
              </a:rPr>
              <a:t>CL_DEVICE_IMAGE_BASE_ADDRESS_ALIGNMENT</a:t>
            </a:r>
          </a:p>
        </p:txBody>
      </p:sp>
      <p:sp>
        <p:nvSpPr>
          <p:cNvPr id="5" name="TextBox 1"/>
          <p:cNvSpPr txBox="1"/>
          <p:nvPr/>
        </p:nvSpPr>
        <p:spPr>
          <a:xfrm>
            <a:off x="990600" y="2667000"/>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
        <p:nvSpPr>
          <p:cNvPr id="6" name="TextBox 1"/>
          <p:cNvSpPr txBox="1"/>
          <p:nvPr/>
        </p:nvSpPr>
        <p:spPr>
          <a:xfrm>
            <a:off x="1130300" y="2628900"/>
            <a:ext cx="4605190" cy="374043"/>
          </a:xfrm>
          <a:prstGeom prst="rect">
            <a:avLst/>
          </a:prstGeom>
          <a:noFill/>
        </p:spPr>
        <p:txBody>
          <a:bodyPr wrap="none" lIns="0" tIns="0" rIns="0" rtlCol="0">
            <a:spAutoFit/>
          </a:bodyPr>
          <a:lstStyle/>
          <a:p>
            <a:pPr>
              <a:lnSpc>
                <a:spcPts val="2500"/>
              </a:lnSpc>
              <a:tabLst/>
            </a:pPr>
            <a:r>
              <a:rPr lang="en-US" altLang="zh-CN" sz="2367" dirty="0" smtClean="0">
                <a:solidFill>
                  <a:srgbClr val="FFFFFF"/>
                </a:solidFill>
                <a:latin typeface="Calibri"/>
                <a:cs typeface="Calibri"/>
              </a:rPr>
              <a:t>For</a:t>
            </a:r>
            <a:r>
              <a:rPr lang="en-US" altLang="zh-CN" sz="2367" dirty="0" smtClean="0">
                <a:latin typeface="Calibri"/>
                <a:cs typeface="Calibri"/>
              </a:rPr>
              <a:t> </a:t>
            </a:r>
            <a:r>
              <a:rPr lang="en-US" altLang="zh-CN" sz="2367" dirty="0" smtClean="0">
                <a:solidFill>
                  <a:srgbClr val="FFFFFF"/>
                </a:solidFill>
                <a:latin typeface="Calibri"/>
                <a:cs typeface="Calibri"/>
              </a:rPr>
              <a:t>CL_MEM_USE_HOST_PTR</a:t>
            </a:r>
            <a:r>
              <a:rPr lang="en-US" altLang="zh-CN" sz="2367" dirty="0" smtClean="0">
                <a:latin typeface="Calibri"/>
                <a:cs typeface="Calibri"/>
              </a:rPr>
              <a:t> </a:t>
            </a:r>
            <a:r>
              <a:rPr lang="en-US" altLang="zh-CN" sz="2367" dirty="0" smtClean="0">
                <a:solidFill>
                  <a:srgbClr val="FFFFFF"/>
                </a:solidFill>
                <a:latin typeface="Calibri"/>
                <a:cs typeface="Calibri"/>
              </a:rPr>
              <a:t>buffers</a:t>
            </a:r>
          </a:p>
        </p:txBody>
      </p:sp>
      <p:sp>
        <p:nvSpPr>
          <p:cNvPr id="7" name="TextBox 1"/>
          <p:cNvSpPr txBox="1"/>
          <p:nvPr/>
        </p:nvSpPr>
        <p:spPr>
          <a:xfrm>
            <a:off x="685800" y="3124200"/>
            <a:ext cx="6425201" cy="2462640"/>
          </a:xfrm>
          <a:prstGeom prst="rect">
            <a:avLst/>
          </a:prstGeom>
          <a:noFill/>
        </p:spPr>
        <p:txBody>
          <a:bodyPr wrap="none" lIns="0" tIns="0" rIns="0" rtlCol="0">
            <a:spAutoFit/>
          </a:bodyPr>
          <a:lstStyle/>
          <a:p>
            <a:pPr>
              <a:lnSpc>
                <a:spcPts val="3000"/>
              </a:lnSpc>
              <a:tabLst>
                <a:tab pos="304800" algn="l"/>
                <a:tab pos="482600" algn="l"/>
              </a:tabLst>
            </a:pPr>
            <a:r>
              <a:rPr lang="en-US" altLang="zh-CN" sz="2823" dirty="0" smtClean="0">
                <a:solidFill>
                  <a:srgbClr val="FFFFFF"/>
                </a:solidFill>
                <a:latin typeface="Times New Roman" pitchFamily="18" charset="0"/>
                <a:cs typeface="Times New Roman" pitchFamily="18" charset="0"/>
              </a:rPr>
              <a:t>•</a:t>
            </a:r>
            <a:r>
              <a:rPr lang="en-US" altLang="zh-CN" sz="2455" dirty="0" smtClean="0">
                <a:solidFill>
                  <a:srgbClr val="FFFFFF"/>
                </a:solidFill>
                <a:latin typeface="Calibri"/>
                <a:cs typeface="Calibri"/>
              </a:rPr>
              <a:t>CL_DEVICE_IMAGE_PITCH_ALIGNMENT</a:t>
            </a:r>
          </a:p>
          <a:p>
            <a:pPr>
              <a:lnSpc>
                <a:spcPts val="2500"/>
              </a:lnSpc>
              <a:tabLst>
                <a:tab pos="304800" algn="l"/>
                <a:tab pos="482600" algn="l"/>
              </a:tabLst>
            </a:pPr>
            <a:r>
              <a:rPr lang="en-US" altLang="zh-CN" sz="1578" dirty="0" smtClean="0">
                <a:solidFill>
                  <a:srgbClr val="FFFFFF"/>
                </a:solidFill>
                <a:latin typeface="Menlo" pitchFamily="18" charset="0"/>
                <a:cs typeface="Menlo" pitchFamily="18" charset="0"/>
              </a:rPr>
              <a:t>cl_image_desc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.image_type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CL_MEM_OBJECT_TYPE_IMAGE2D,</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.image_width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w,</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.image_height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p>
          <a:p>
            <a:pPr>
              <a:lnSpc>
                <a:spcPts val="1900"/>
              </a:lnSpc>
              <a:tabLst>
                <a:tab pos="3048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.image_row_pitch</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pitch,</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.buffer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buffer_mem,</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3623257"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Platform Model:</a:t>
            </a:r>
          </a:p>
        </p:txBody>
      </p:sp>
      <p:sp>
        <p:nvSpPr>
          <p:cNvPr id="5" name="TextBox 1"/>
          <p:cNvSpPr txBox="1"/>
          <p:nvPr/>
        </p:nvSpPr>
        <p:spPr>
          <a:xfrm>
            <a:off x="621506" y="2789237"/>
            <a:ext cx="9829800" cy="3493264"/>
          </a:xfrm>
          <a:prstGeom prst="rect">
            <a:avLst/>
          </a:prstGeom>
          <a:noFill/>
        </p:spPr>
        <p:txBody>
          <a:bodyPr wrap="square" lIns="0" tIns="0" rIns="0" rtlCol="0">
            <a:spAutoFit/>
          </a:bodyPr>
          <a:lstStyle/>
          <a:p>
            <a:pPr>
              <a:defRPr/>
            </a:pPr>
            <a:r>
              <a:rPr lang="en-US" sz="3200" dirty="0">
                <a:solidFill>
                  <a:srgbClr val="FFFFFF"/>
                </a:solidFill>
              </a:rPr>
              <a:t>A high-level representation of the heterogeneous </a:t>
            </a:r>
            <a:r>
              <a:rPr lang="en-US" sz="3200" dirty="0" smtClean="0">
                <a:solidFill>
                  <a:srgbClr val="FFFFFF"/>
                </a:solidFill>
              </a:rPr>
              <a:t>system</a:t>
            </a:r>
          </a:p>
          <a:p>
            <a:pPr>
              <a:defRPr/>
            </a:pPr>
            <a:endParaRPr lang="en-US" sz="3200" dirty="0">
              <a:solidFill>
                <a:srgbClr val="FFFFFF"/>
              </a:solidFill>
            </a:endParaRPr>
          </a:p>
          <a:p>
            <a:pPr>
              <a:defRPr/>
            </a:pPr>
            <a:r>
              <a:rPr lang="en-US" sz="3200" dirty="0">
                <a:solidFill>
                  <a:srgbClr val="FFFFFF"/>
                </a:solidFill>
              </a:rPr>
              <a:t>Need to keep the architecture in mind when </a:t>
            </a:r>
            <a:r>
              <a:rPr lang="en-US" sz="3200" dirty="0" err="1">
                <a:solidFill>
                  <a:srgbClr val="FFFFFF"/>
                </a:solidFill>
              </a:rPr>
              <a:t>optimising</a:t>
            </a:r>
            <a:r>
              <a:rPr lang="en-US" sz="3200" dirty="0">
                <a:solidFill>
                  <a:srgbClr val="FFFFFF"/>
                </a:solidFill>
              </a:rPr>
              <a:t/>
            </a:r>
            <a:br>
              <a:rPr lang="en-US" sz="3200" dirty="0">
                <a:solidFill>
                  <a:srgbClr val="FFFFFF"/>
                </a:solidFill>
              </a:rPr>
            </a:br>
            <a:r>
              <a:rPr lang="en-US" sz="3200" dirty="0">
                <a:solidFill>
                  <a:srgbClr val="FFFFFF"/>
                </a:solidFill>
              </a:rPr>
              <a:t>parallel programming</a:t>
            </a:r>
          </a:p>
          <a:p>
            <a:pPr>
              <a:defRPr/>
            </a:pPr>
            <a:endParaRPr lang="en-US" sz="3200" dirty="0">
              <a:solidFill>
                <a:srgbClr val="FFFFFF"/>
              </a:solidFill>
            </a:endParaRP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013477" y="3495934"/>
            <a:ext cx="835285" cy="556857"/>
          </a:xfrm>
          <a:custGeom>
            <a:avLst/>
            <a:gdLst>
              <a:gd name="connsiteX0" fmla="*/ 0 w 835285"/>
              <a:gd name="connsiteY0" fmla="*/ 0 h 556857"/>
              <a:gd name="connsiteX1" fmla="*/ 835285 w 835285"/>
              <a:gd name="connsiteY1" fmla="*/ 0 h 556857"/>
              <a:gd name="connsiteX2" fmla="*/ 835285 w 835285"/>
              <a:gd name="connsiteY2" fmla="*/ 556857 h 556857"/>
              <a:gd name="connsiteX3" fmla="*/ 0 w 835285"/>
              <a:gd name="connsiteY3" fmla="*/ 556857 h 556857"/>
              <a:gd name="connsiteX4" fmla="*/ 0 w 83528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285" h="556857">
                <a:moveTo>
                  <a:pt x="0" y="0"/>
                </a:moveTo>
                <a:lnTo>
                  <a:pt x="835285" y="0"/>
                </a:lnTo>
                <a:lnTo>
                  <a:pt x="835285" y="556857"/>
                </a:lnTo>
                <a:lnTo>
                  <a:pt x="0" y="556857"/>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002340" y="3484796"/>
            <a:ext cx="857558" cy="579130"/>
          </a:xfrm>
          <a:custGeom>
            <a:avLst/>
            <a:gdLst>
              <a:gd name="connsiteX0" fmla="*/ 11137 w 857558"/>
              <a:gd name="connsiteY0" fmla="*/ 11137 h 579130"/>
              <a:gd name="connsiteX1" fmla="*/ 846421 w 857558"/>
              <a:gd name="connsiteY1" fmla="*/ 11137 h 579130"/>
              <a:gd name="connsiteX2" fmla="*/ 846421 w 857558"/>
              <a:gd name="connsiteY2" fmla="*/ 567993 h 579130"/>
              <a:gd name="connsiteX3" fmla="*/ 11137 w 857558"/>
              <a:gd name="connsiteY3" fmla="*/ 567993 h 579130"/>
              <a:gd name="connsiteX4" fmla="*/ 11137 w 85755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7558" h="579130">
                <a:moveTo>
                  <a:pt x="11137" y="11137"/>
                </a:moveTo>
                <a:lnTo>
                  <a:pt x="846421" y="11137"/>
                </a:lnTo>
                <a:lnTo>
                  <a:pt x="84642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625133" y="3484797"/>
            <a:ext cx="2583813" cy="556857"/>
          </a:xfrm>
          <a:custGeom>
            <a:avLst/>
            <a:gdLst>
              <a:gd name="connsiteX0" fmla="*/ 0 w 2583813"/>
              <a:gd name="connsiteY0" fmla="*/ 0 h 556857"/>
              <a:gd name="connsiteX1" fmla="*/ 2583813 w 2583813"/>
              <a:gd name="connsiteY1" fmla="*/ 0 h 556857"/>
              <a:gd name="connsiteX2" fmla="*/ 2583813 w 2583813"/>
              <a:gd name="connsiteY2" fmla="*/ 556857 h 556857"/>
              <a:gd name="connsiteX3" fmla="*/ 0 w 2583813"/>
              <a:gd name="connsiteY3" fmla="*/ 556857 h 556857"/>
              <a:gd name="connsiteX4" fmla="*/ 0 w 2583813"/>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3" h="556857">
                <a:moveTo>
                  <a:pt x="0" y="0"/>
                </a:moveTo>
                <a:lnTo>
                  <a:pt x="2583813" y="0"/>
                </a:lnTo>
                <a:lnTo>
                  <a:pt x="2583813" y="556857"/>
                </a:lnTo>
                <a:lnTo>
                  <a:pt x="0" y="556857"/>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613996" y="3473660"/>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737961" y="3473660"/>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726823" y="3462523"/>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003300" y="3124200"/>
            <a:ext cx="2225583" cy="1322909"/>
          </a:xfrm>
          <a:prstGeom prst="rect">
            <a:avLst/>
          </a:prstGeom>
          <a:noFill/>
        </p:spPr>
        <p:txBody>
          <a:bodyPr wrap="none" lIns="0" tIns="0" rIns="0" rtlCol="0">
            <a:spAutoFit/>
          </a:bodyPr>
          <a:lstStyle/>
          <a:p>
            <a:pPr>
              <a:lnSpc>
                <a:spcPts val="2300"/>
              </a:lnSpc>
              <a:tabLst>
                <a:tab pos="88900" algn="l"/>
                <a:tab pos="127000" algn="l"/>
              </a:tabLst>
            </a:pPr>
            <a:r>
              <a:rPr lang="en-US" altLang="zh-CN" dirty="0" smtClean="0"/>
              <a:t>		</a:t>
            </a:r>
            <a:r>
              <a:rPr lang="en-US" altLang="zh-CN" sz="2192" dirty="0" smtClean="0">
                <a:solidFill>
                  <a:srgbClr val="FFFFFF"/>
                </a:solidFill>
                <a:latin typeface="Calibri"/>
                <a:cs typeface="Calibri"/>
              </a:rPr>
              <a:t>2ms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700"/>
              </a:lnSpc>
              <a:tabLst>
                <a:tab pos="88900" algn="l"/>
                <a:tab pos="127000" algn="l"/>
              </a:tabLst>
            </a:pPr>
            <a:r>
              <a:rPr lang="en-US" altLang="zh-CN" dirty="0" smtClean="0">
                <a:latin typeface="Calibri"/>
                <a:cs typeface="Calibri"/>
              </a:rPr>
              <a:t>	</a:t>
            </a:r>
            <a:r>
              <a:rPr lang="en-US" altLang="zh-CN" sz="1227" dirty="0" smtClean="0">
                <a:solidFill>
                  <a:srgbClr val="FFFFFF"/>
                </a:solidFill>
                <a:latin typeface="Calibri"/>
                <a:cs typeface="Calibri"/>
              </a:rPr>
              <a:t>Write</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000"/>
              </a:lnSpc>
            </a:pPr>
            <a:endParaRPr lang="en-US" altLang="zh-CN" dirty="0" smtClean="0"/>
          </a:p>
          <a:p>
            <a:pPr>
              <a:lnSpc>
                <a:spcPts val="1000"/>
              </a:lnSpc>
            </a:pPr>
            <a:endParaRPr lang="en-US" altLang="zh-CN" dirty="0" smtClean="0"/>
          </a:p>
          <a:p>
            <a:pPr>
              <a:lnSpc>
                <a:spcPts val="2000"/>
              </a:lnSpc>
              <a:tabLst>
                <a:tab pos="88900" algn="l"/>
                <a:tab pos="127000" algn="l"/>
              </a:tabLst>
            </a:pPr>
            <a:r>
              <a:rPr lang="en-US" altLang="zh-CN" sz="1446" dirty="0" smtClean="0">
                <a:solidFill>
                  <a:srgbClr val="FFFFFF"/>
                </a:solidFill>
                <a:latin typeface="Monaco" pitchFamily="18" charset="0"/>
                <a:cs typeface="Monaco" pitchFamily="18" charset="0"/>
              </a:rPr>
              <a:t>clEnqueueWriteBuffer</a:t>
            </a:r>
          </a:p>
        </p:txBody>
      </p:sp>
      <p:sp>
        <p:nvSpPr>
          <p:cNvPr id="11" name="TextBox 1"/>
          <p:cNvSpPr txBox="1"/>
          <p:nvPr/>
        </p:nvSpPr>
        <p:spPr>
          <a:xfrm>
            <a:off x="6731000" y="3124200"/>
            <a:ext cx="2114304" cy="1297261"/>
          </a:xfrm>
          <a:prstGeom prst="rect">
            <a:avLst/>
          </a:prstGeom>
          <a:noFill/>
        </p:spPr>
        <p:txBody>
          <a:bodyPr wrap="none" lIns="0" tIns="0" rIns="0" rtlCol="0">
            <a:spAutoFit/>
          </a:bodyPr>
          <a:lstStyle/>
          <a:p>
            <a:pPr>
              <a:lnSpc>
                <a:spcPts val="2300"/>
              </a:lnSpc>
              <a:tabLst>
                <a:tab pos="88900" algn="l"/>
                <a:tab pos="165100" algn="l"/>
              </a:tabLst>
            </a:pPr>
            <a:r>
              <a:rPr lang="en-US" altLang="zh-CN" dirty="0" smtClean="0"/>
              <a:t>		</a:t>
            </a:r>
            <a:r>
              <a:rPr lang="en-US" altLang="zh-CN" sz="2192" dirty="0" smtClean="0">
                <a:solidFill>
                  <a:srgbClr val="FFFFFF"/>
                </a:solidFill>
                <a:latin typeface="Calibri"/>
                <a:cs typeface="Calibri"/>
              </a:rPr>
              <a:t>2ms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500"/>
              </a:lnSpc>
              <a:tabLst>
                <a:tab pos="88900" algn="l"/>
                <a:tab pos="165100" algn="l"/>
              </a:tabLst>
            </a:pPr>
            <a:r>
              <a:rPr lang="en-US" altLang="zh-CN" dirty="0" smtClean="0">
                <a:latin typeface="Calibri"/>
                <a:cs typeface="Calibri"/>
              </a:rPr>
              <a:t>	</a:t>
            </a: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000"/>
              </a:lnSpc>
            </a:pPr>
            <a:endParaRPr lang="en-US" altLang="zh-CN" dirty="0" smtClean="0"/>
          </a:p>
          <a:p>
            <a:pPr>
              <a:lnSpc>
                <a:spcPts val="1000"/>
              </a:lnSpc>
            </a:pPr>
            <a:endParaRPr lang="en-US" altLang="zh-CN" dirty="0" smtClean="0"/>
          </a:p>
          <a:p>
            <a:pPr>
              <a:lnSpc>
                <a:spcPts val="2000"/>
              </a:lnSpc>
              <a:tabLst>
                <a:tab pos="88900" algn="l"/>
                <a:tab pos="165100" algn="l"/>
              </a:tabLst>
            </a:pPr>
            <a:r>
              <a:rPr lang="en-US" altLang="zh-CN" sz="1446" dirty="0" smtClean="0">
                <a:solidFill>
                  <a:srgbClr val="FFFFFF"/>
                </a:solidFill>
                <a:latin typeface="Monaco" pitchFamily="18" charset="0"/>
                <a:cs typeface="Monaco" pitchFamily="18" charset="0"/>
              </a:rPr>
              <a:t>clEnqueueReadBuffer</a:t>
            </a:r>
          </a:p>
        </p:txBody>
      </p:sp>
      <p:sp>
        <p:nvSpPr>
          <p:cNvPr id="12" name="TextBox 1"/>
          <p:cNvSpPr txBox="1"/>
          <p:nvPr/>
        </p:nvSpPr>
        <p:spPr>
          <a:xfrm>
            <a:off x="3619500" y="3124200"/>
            <a:ext cx="2448142" cy="1310085"/>
          </a:xfrm>
          <a:prstGeom prst="rect">
            <a:avLst/>
          </a:prstGeom>
          <a:noFill/>
        </p:spPr>
        <p:txBody>
          <a:bodyPr wrap="none" lIns="0" tIns="0" rIns="0" rtlCol="0">
            <a:spAutoFit/>
          </a:bodyPr>
          <a:lstStyle/>
          <a:p>
            <a:pPr>
              <a:lnSpc>
                <a:spcPts val="2300"/>
              </a:lnSpc>
              <a:tabLst>
                <a:tab pos="825500" algn="l"/>
                <a:tab pos="1028700" algn="l"/>
              </a:tabLst>
            </a:pPr>
            <a:r>
              <a:rPr lang="en-US" altLang="zh-CN" dirty="0" smtClean="0"/>
              <a:t>		</a:t>
            </a:r>
            <a:r>
              <a:rPr lang="en-US" altLang="zh-CN" sz="2192" dirty="0" smtClean="0">
                <a:solidFill>
                  <a:srgbClr val="FFFFFF"/>
                </a:solidFill>
                <a:latin typeface="Calibri"/>
                <a:cs typeface="Calibri"/>
              </a:rPr>
              <a:t>6ms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600"/>
              </a:lnSpc>
              <a:tabLst>
                <a:tab pos="825500" algn="l"/>
                <a:tab pos="1028700" algn="l"/>
              </a:tabLst>
            </a:pPr>
            <a:r>
              <a:rPr lang="en-US" altLang="zh-CN" dirty="0" smtClean="0">
                <a:latin typeface="Calibri"/>
                <a:cs typeface="Calibri"/>
              </a:rPr>
              <a:t>	</a:t>
            </a: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000"/>
              </a:lnSpc>
            </a:pPr>
            <a:endParaRPr lang="en-US" altLang="zh-CN" dirty="0" smtClean="0"/>
          </a:p>
          <a:p>
            <a:pPr>
              <a:lnSpc>
                <a:spcPts val="1000"/>
              </a:lnSpc>
            </a:pPr>
            <a:endParaRPr lang="en-US" altLang="zh-CN" dirty="0" smtClean="0"/>
          </a:p>
          <a:p>
            <a:pPr>
              <a:lnSpc>
                <a:spcPts val="2000"/>
              </a:lnSpc>
              <a:tabLst>
                <a:tab pos="825500" algn="l"/>
                <a:tab pos="1028700" algn="l"/>
              </a:tabLst>
            </a:pPr>
            <a:r>
              <a:rPr lang="en-US" altLang="zh-CN" sz="1446" dirty="0" smtClean="0">
                <a:solidFill>
                  <a:srgbClr val="FFFFFF"/>
                </a:solidFill>
                <a:latin typeface="Monaco" pitchFamily="18" charset="0"/>
                <a:cs typeface="Monaco" pitchFamily="18" charset="0"/>
              </a:rPr>
              <a:t>clEnqueueNDRangeKernel</a:t>
            </a:r>
          </a:p>
        </p:txBody>
      </p:sp>
      <p:sp>
        <p:nvSpPr>
          <p:cNvPr id="13" name="TextBox 1"/>
          <p:cNvSpPr txBox="1"/>
          <p:nvPr/>
        </p:nvSpPr>
        <p:spPr>
          <a:xfrm>
            <a:off x="685800" y="914400"/>
            <a:ext cx="6957913"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Movement</a:t>
            </a:r>
            <a:r>
              <a:rPr lang="en-US" altLang="zh-CN" sz="3858" dirty="0" smtClean="0">
                <a:latin typeface="Calibri"/>
                <a:cs typeface="Calibri"/>
              </a:rPr>
              <a:t> </a:t>
            </a:r>
            <a:r>
              <a:rPr lang="en-US" altLang="zh-CN" sz="3858" b="1" dirty="0" smtClean="0">
                <a:solidFill>
                  <a:srgbClr val="FFFFFF"/>
                </a:solidFill>
                <a:latin typeface="Calibri"/>
                <a:cs typeface="Calibri"/>
              </a:rPr>
              <a:t>in</a:t>
            </a:r>
            <a:r>
              <a:rPr lang="en-US" altLang="zh-CN" sz="3858" dirty="0" smtClean="0">
                <a:latin typeface="Calibri"/>
                <a:cs typeface="Calibri"/>
              </a:rPr>
              <a:t> </a:t>
            </a:r>
            <a:r>
              <a:rPr lang="en-US" altLang="zh-CN" sz="3858" b="1" dirty="0" smtClean="0">
                <a:solidFill>
                  <a:srgbClr val="FFFFFF"/>
                </a:solidFill>
                <a:latin typeface="Calibri"/>
                <a:cs typeface="Calibri"/>
              </a:rPr>
              <a:t>Compute</a:t>
            </a:r>
            <a:r>
              <a:rPr lang="en-US" altLang="zh-CN" sz="3858" dirty="0" smtClean="0">
                <a:latin typeface="Calibri"/>
                <a:cs typeface="Calibri"/>
              </a:rPr>
              <a:t> </a:t>
            </a:r>
            <a:r>
              <a:rPr lang="en-US" altLang="zh-CN" sz="3858" b="1" dirty="0" smtClean="0">
                <a:solidFill>
                  <a:srgbClr val="FFFFFF"/>
                </a:solidFill>
                <a:latin typeface="Calibri"/>
                <a:cs typeface="Calibri"/>
              </a:rPr>
              <a:t>Apps</a:t>
            </a:r>
          </a:p>
          <a:p>
            <a:pPr>
              <a:lnSpc>
                <a:spcPts val="3500"/>
              </a:lnSpc>
              <a:tabLst/>
            </a:pPr>
            <a:r>
              <a:rPr lang="en-US" altLang="zh-CN" sz="2806" b="1" dirty="0" smtClean="0">
                <a:solidFill>
                  <a:srgbClr val="90A7BF"/>
                </a:solidFill>
                <a:latin typeface="Calibri"/>
                <a:cs typeface="Calibri"/>
              </a:rPr>
              <a:t>Many</a:t>
            </a:r>
            <a:r>
              <a:rPr lang="en-US" altLang="zh-CN" sz="2806" dirty="0" smtClean="0">
                <a:latin typeface="Calibri"/>
                <a:cs typeface="Calibri"/>
              </a:rPr>
              <a:t> </a:t>
            </a:r>
            <a:r>
              <a:rPr lang="en-US" altLang="zh-CN" sz="2806" b="1" dirty="0" smtClean="0">
                <a:solidFill>
                  <a:srgbClr val="90A7BF"/>
                </a:solidFill>
                <a:latin typeface="Calibri"/>
                <a:cs typeface="Calibri"/>
              </a:rPr>
              <a:t>apps</a:t>
            </a:r>
            <a:r>
              <a:rPr lang="en-US" altLang="zh-CN" sz="2806" dirty="0" smtClean="0">
                <a:latin typeface="Calibri"/>
                <a:cs typeface="Calibri"/>
              </a:rPr>
              <a:t> </a:t>
            </a:r>
            <a:r>
              <a:rPr lang="en-US" altLang="zh-CN" sz="2806" b="1" dirty="0" smtClean="0">
                <a:solidFill>
                  <a:srgbClr val="90A7BF"/>
                </a:solidFill>
                <a:latin typeface="Calibri"/>
                <a:cs typeface="Calibri"/>
              </a:rPr>
              <a:t>write/execute/read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77073" y="3490366"/>
            <a:ext cx="757325" cy="556855"/>
          </a:xfrm>
          <a:custGeom>
            <a:avLst/>
            <a:gdLst>
              <a:gd name="connsiteX0" fmla="*/ 0 w 757325"/>
              <a:gd name="connsiteY0" fmla="*/ 0 h 556855"/>
              <a:gd name="connsiteX1" fmla="*/ 757325 w 757325"/>
              <a:gd name="connsiteY1" fmla="*/ 0 h 556855"/>
              <a:gd name="connsiteX2" fmla="*/ 757325 w 757325"/>
              <a:gd name="connsiteY2" fmla="*/ 556855 h 556855"/>
              <a:gd name="connsiteX3" fmla="*/ 0 w 757325"/>
              <a:gd name="connsiteY3" fmla="*/ 556855 h 556855"/>
              <a:gd name="connsiteX4" fmla="*/ 0 w 757325"/>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5">
                <a:moveTo>
                  <a:pt x="0" y="0"/>
                </a:moveTo>
                <a:lnTo>
                  <a:pt x="757325" y="0"/>
                </a:lnTo>
                <a:lnTo>
                  <a:pt x="757325" y="556855"/>
                </a:lnTo>
                <a:lnTo>
                  <a:pt x="0" y="556855"/>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065936" y="3479229"/>
            <a:ext cx="779598" cy="579130"/>
          </a:xfrm>
          <a:custGeom>
            <a:avLst/>
            <a:gdLst>
              <a:gd name="connsiteX0" fmla="*/ 11137 w 779598"/>
              <a:gd name="connsiteY0" fmla="*/ 11137 h 579130"/>
              <a:gd name="connsiteX1" fmla="*/ 768461 w 779598"/>
              <a:gd name="connsiteY1" fmla="*/ 11137 h 579130"/>
              <a:gd name="connsiteX2" fmla="*/ 768461 w 779598"/>
              <a:gd name="connsiteY2" fmla="*/ 567993 h 579130"/>
              <a:gd name="connsiteX3" fmla="*/ 11137 w 779598"/>
              <a:gd name="connsiteY3" fmla="*/ 567993 h 579130"/>
              <a:gd name="connsiteX4" fmla="*/ 11137 w 77959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8"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878946" y="3490366"/>
            <a:ext cx="2583813" cy="556855"/>
          </a:xfrm>
          <a:custGeom>
            <a:avLst/>
            <a:gdLst>
              <a:gd name="connsiteX0" fmla="*/ 0 w 2583813"/>
              <a:gd name="connsiteY0" fmla="*/ 0 h 556855"/>
              <a:gd name="connsiteX1" fmla="*/ 2583813 w 2583813"/>
              <a:gd name="connsiteY1" fmla="*/ 0 h 556855"/>
              <a:gd name="connsiteX2" fmla="*/ 2583813 w 2583813"/>
              <a:gd name="connsiteY2" fmla="*/ 556855 h 556855"/>
              <a:gd name="connsiteX3" fmla="*/ 0 w 2583813"/>
              <a:gd name="connsiteY3" fmla="*/ 556855 h 556855"/>
              <a:gd name="connsiteX4" fmla="*/ 0 w 2583813"/>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3" h="556855">
                <a:moveTo>
                  <a:pt x="0" y="0"/>
                </a:moveTo>
                <a:lnTo>
                  <a:pt x="2583813" y="0"/>
                </a:lnTo>
                <a:lnTo>
                  <a:pt x="2583813"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867809" y="3479229"/>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5507308" y="3490366"/>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5496170" y="3479229"/>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2085154" y="3284793"/>
            <a:ext cx="4244358" cy="28009"/>
          </a:xfrm>
          <a:custGeom>
            <a:avLst/>
            <a:gdLst>
              <a:gd name="connsiteX0" fmla="*/ 13921 w 4244358"/>
              <a:gd name="connsiteY0" fmla="*/ 14088 h 28009"/>
              <a:gd name="connsiteX1" fmla="*/ 27842 w 4244358"/>
              <a:gd name="connsiteY1" fmla="*/ 14088 h 28009"/>
              <a:gd name="connsiteX2" fmla="*/ 4216515 w 4244358"/>
              <a:gd name="connsiteY2" fmla="*/ 13921 h 28009"/>
              <a:gd name="connsiteX3" fmla="*/ 4230437 w 4244358"/>
              <a:gd name="connsiteY3" fmla="*/ 13921 h 28009"/>
            </a:gdLst>
            <a:ahLst/>
            <a:cxnLst>
              <a:cxn ang="0">
                <a:pos x="connsiteX0" y="connsiteY0"/>
              </a:cxn>
              <a:cxn ang="1">
                <a:pos x="connsiteX1" y="connsiteY1"/>
              </a:cxn>
              <a:cxn ang="2">
                <a:pos x="connsiteX2" y="connsiteY2"/>
              </a:cxn>
              <a:cxn ang="3">
                <a:pos x="connsiteX3" y="connsiteY3"/>
              </a:cxn>
            </a:cxnLst>
            <a:rect l="l" t="t" r="r" b="b"/>
            <a:pathLst>
              <a:path w="4244358" h="28009">
                <a:moveTo>
                  <a:pt x="13921" y="14088"/>
                </a:moveTo>
                <a:lnTo>
                  <a:pt x="27842" y="14088"/>
                </a:lnTo>
                <a:lnTo>
                  <a:pt x="4216515" y="13921"/>
                </a:lnTo>
                <a:lnTo>
                  <a:pt x="4230437"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2083928" y="3228161"/>
            <a:ext cx="55685" cy="141441"/>
          </a:xfrm>
          <a:custGeom>
            <a:avLst/>
            <a:gdLst>
              <a:gd name="connsiteX0" fmla="*/ 13921 w 55685"/>
              <a:gd name="connsiteY0" fmla="*/ 13921 h 141441"/>
              <a:gd name="connsiteX1" fmla="*/ 13927 w 55685"/>
              <a:gd name="connsiteY1" fmla="*/ 127519 h 141441"/>
            </a:gdLst>
            <a:ahLst/>
            <a:cxnLst>
              <a:cxn ang="0">
                <a:pos x="connsiteX0" y="connsiteY0"/>
              </a:cxn>
              <a:cxn ang="1">
                <a:pos x="connsiteX1" y="connsiteY1"/>
              </a:cxn>
            </a:cxnLst>
            <a:rect l="l" t="t" r="r" b="b"/>
            <a:pathLst>
              <a:path w="55685" h="141441">
                <a:moveTo>
                  <a:pt x="13921" y="13921"/>
                </a:moveTo>
                <a:lnTo>
                  <a:pt x="13927" y="12751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6302888" y="3227996"/>
            <a:ext cx="55685" cy="141441"/>
          </a:xfrm>
          <a:custGeom>
            <a:avLst/>
            <a:gdLst>
              <a:gd name="connsiteX0" fmla="*/ 13932 w 55685"/>
              <a:gd name="connsiteY0" fmla="*/ 127520 h 141441"/>
              <a:gd name="connsiteX1" fmla="*/ 13921 w 55685"/>
              <a:gd name="connsiteY1" fmla="*/ 13921 h 141441"/>
            </a:gdLst>
            <a:ahLst/>
            <a:cxnLst>
              <a:cxn ang="0">
                <a:pos x="connsiteX0" y="connsiteY0"/>
              </a:cxn>
              <a:cxn ang="1">
                <a:pos x="connsiteX1" y="connsiteY1"/>
              </a:cxn>
            </a:cxnLst>
            <a:rect l="l" t="t" r="r" b="b"/>
            <a:pathLst>
              <a:path w="55685" h="141441">
                <a:moveTo>
                  <a:pt x="13932" y="127520"/>
                </a:moveTo>
                <a:lnTo>
                  <a:pt x="13921"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2133600" y="3619500"/>
            <a:ext cx="661142" cy="374461"/>
          </a:xfrm>
          <a:prstGeom prst="rect">
            <a:avLst/>
          </a:prstGeom>
          <a:noFill/>
        </p:spPr>
        <p:txBody>
          <a:bodyPr wrap="none" lIns="0" tIns="0" rIns="0" rtlCol="0">
            <a:spAutoFit/>
          </a:bodyPr>
          <a:lstStyle/>
          <a:p>
            <a:pPr>
              <a:lnSpc>
                <a:spcPts val="1200"/>
              </a:lnSpc>
              <a:tabLst>
                <a:tab pos="2794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79400" algn="l"/>
              </a:tabLst>
            </a:pPr>
            <a:r>
              <a:rPr lang="en-US" altLang="zh-CN" dirty="0" smtClean="0">
                <a:latin typeface="Calibri"/>
                <a:cs typeface="Calibri"/>
              </a:rPr>
              <a:t>	</a:t>
            </a:r>
            <a:r>
              <a:rPr lang="en-US" altLang="zh-CN" sz="1140" i="1" dirty="0" smtClean="0">
                <a:solidFill>
                  <a:srgbClr val="FFFFFF"/>
                </a:solidFill>
                <a:latin typeface="Calibri"/>
                <a:cs typeface="Calibri"/>
              </a:rPr>
              <a:t>n</a:t>
            </a:r>
          </a:p>
        </p:txBody>
      </p:sp>
      <p:sp>
        <p:nvSpPr>
          <p:cNvPr id="14" name="TextBox 1"/>
          <p:cNvSpPr txBox="1"/>
          <p:nvPr/>
        </p:nvSpPr>
        <p:spPr>
          <a:xfrm>
            <a:off x="5588000" y="3606800"/>
            <a:ext cx="657599" cy="397972"/>
          </a:xfrm>
          <a:prstGeom prst="rect">
            <a:avLst/>
          </a:prstGeom>
          <a:noFill/>
        </p:spPr>
        <p:txBody>
          <a:bodyPr wrap="none" lIns="0" tIns="0" rIns="0" rtlCol="0">
            <a:spAutoFit/>
          </a:bodyPr>
          <a:lstStyle/>
          <a:p>
            <a:pPr>
              <a:lnSpc>
                <a:spcPts val="1300"/>
              </a:lnSpc>
              <a:tabLst>
                <a:tab pos="2794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794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15" name="TextBox 1"/>
          <p:cNvSpPr txBox="1"/>
          <p:nvPr/>
        </p:nvSpPr>
        <p:spPr>
          <a:xfrm>
            <a:off x="3251200" y="2971800"/>
            <a:ext cx="1886461" cy="1039173"/>
          </a:xfrm>
          <a:prstGeom prst="rect">
            <a:avLst/>
          </a:prstGeom>
          <a:noFill/>
        </p:spPr>
        <p:txBody>
          <a:bodyPr wrap="none" lIns="0" tIns="0" rIns="0" rtlCol="0">
            <a:spAutoFit/>
          </a:bodyPr>
          <a:lstStyle/>
          <a:p>
            <a:pPr>
              <a:lnSpc>
                <a:spcPts val="2300"/>
              </a:lnSpc>
              <a:tabLst>
                <a:tab pos="444500" algn="l"/>
                <a:tab pos="876300" algn="l"/>
              </a:tabLst>
            </a:pPr>
            <a:r>
              <a:rPr lang="en-US" altLang="zh-CN" sz="2192" dirty="0" smtClean="0">
                <a:solidFill>
                  <a:srgbClr val="FFFFFF"/>
                </a:solidFill>
                <a:latin typeface="Calibri"/>
                <a:cs typeface="Calibri"/>
              </a:rPr>
              <a:t>iteration</a:t>
            </a:r>
            <a:r>
              <a:rPr lang="en-US" altLang="zh-CN" sz="2192" dirty="0" smtClean="0">
                <a:latin typeface="Calibri"/>
                <a:cs typeface="Calibri"/>
              </a:rPr>
              <a:t> </a:t>
            </a:r>
            <a:r>
              <a:rPr lang="en-US" altLang="zh-CN" sz="2192" i="1" dirty="0" smtClean="0">
                <a:solidFill>
                  <a:srgbClr val="FFFFFF"/>
                </a:solidFill>
                <a:latin typeface="Calibri"/>
                <a:cs typeface="Calibri"/>
              </a:rPr>
              <a:t>n</a:t>
            </a:r>
            <a:r>
              <a:rPr lang="en-US" altLang="zh-CN" sz="2192" dirty="0" smtClean="0">
                <a:solidFill>
                  <a:srgbClr val="FFFFFF"/>
                </a:solidFill>
                <a:latin typeface="Calibri"/>
                <a:cs typeface="Calibri"/>
              </a:rPr>
              <a:t>:10ms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000"/>
              </a:lnSpc>
              <a:tabLst>
                <a:tab pos="444500" algn="l"/>
                <a:tab pos="876300" algn="l"/>
              </a:tabLst>
            </a:pPr>
            <a:r>
              <a:rPr lang="en-US" altLang="zh-CN" dirty="0" smtClean="0">
                <a:latin typeface="Calibri"/>
                <a:cs typeface="Calibri"/>
              </a:rPr>
              <a:t>	</a:t>
            </a: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444500" algn="l"/>
                <a:tab pos="8763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77073" y="3490366"/>
            <a:ext cx="757325" cy="556855"/>
          </a:xfrm>
          <a:custGeom>
            <a:avLst/>
            <a:gdLst>
              <a:gd name="connsiteX0" fmla="*/ 0 w 757325"/>
              <a:gd name="connsiteY0" fmla="*/ 0 h 556855"/>
              <a:gd name="connsiteX1" fmla="*/ 757325 w 757325"/>
              <a:gd name="connsiteY1" fmla="*/ 0 h 556855"/>
              <a:gd name="connsiteX2" fmla="*/ 757325 w 757325"/>
              <a:gd name="connsiteY2" fmla="*/ 556855 h 556855"/>
              <a:gd name="connsiteX3" fmla="*/ 0 w 757325"/>
              <a:gd name="connsiteY3" fmla="*/ 556855 h 556855"/>
              <a:gd name="connsiteX4" fmla="*/ 0 w 757325"/>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5">
                <a:moveTo>
                  <a:pt x="0" y="0"/>
                </a:moveTo>
                <a:lnTo>
                  <a:pt x="757325" y="0"/>
                </a:lnTo>
                <a:lnTo>
                  <a:pt x="757325" y="556855"/>
                </a:lnTo>
                <a:lnTo>
                  <a:pt x="0" y="556855"/>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065936" y="3479229"/>
            <a:ext cx="779598" cy="579130"/>
          </a:xfrm>
          <a:custGeom>
            <a:avLst/>
            <a:gdLst>
              <a:gd name="connsiteX0" fmla="*/ 11137 w 779598"/>
              <a:gd name="connsiteY0" fmla="*/ 11137 h 579130"/>
              <a:gd name="connsiteX1" fmla="*/ 768461 w 779598"/>
              <a:gd name="connsiteY1" fmla="*/ 11137 h 579130"/>
              <a:gd name="connsiteX2" fmla="*/ 768461 w 779598"/>
              <a:gd name="connsiteY2" fmla="*/ 567993 h 579130"/>
              <a:gd name="connsiteX3" fmla="*/ 11137 w 779598"/>
              <a:gd name="connsiteY3" fmla="*/ 567993 h 579130"/>
              <a:gd name="connsiteX4" fmla="*/ 11137 w 77959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8"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878946" y="3490366"/>
            <a:ext cx="2583813" cy="556855"/>
          </a:xfrm>
          <a:custGeom>
            <a:avLst/>
            <a:gdLst>
              <a:gd name="connsiteX0" fmla="*/ 0 w 2583813"/>
              <a:gd name="connsiteY0" fmla="*/ 0 h 556855"/>
              <a:gd name="connsiteX1" fmla="*/ 2583813 w 2583813"/>
              <a:gd name="connsiteY1" fmla="*/ 0 h 556855"/>
              <a:gd name="connsiteX2" fmla="*/ 2583813 w 2583813"/>
              <a:gd name="connsiteY2" fmla="*/ 556855 h 556855"/>
              <a:gd name="connsiteX3" fmla="*/ 0 w 2583813"/>
              <a:gd name="connsiteY3" fmla="*/ 556855 h 556855"/>
              <a:gd name="connsiteX4" fmla="*/ 0 w 2583813"/>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3" h="556855">
                <a:moveTo>
                  <a:pt x="0" y="0"/>
                </a:moveTo>
                <a:lnTo>
                  <a:pt x="2583813" y="0"/>
                </a:lnTo>
                <a:lnTo>
                  <a:pt x="2583813"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867809" y="3479229"/>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5507308" y="3490366"/>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5496170" y="3479229"/>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370435" y="3490366"/>
            <a:ext cx="757323" cy="556855"/>
          </a:xfrm>
          <a:custGeom>
            <a:avLst/>
            <a:gdLst>
              <a:gd name="connsiteX0" fmla="*/ 0 w 757323"/>
              <a:gd name="connsiteY0" fmla="*/ 0 h 556855"/>
              <a:gd name="connsiteX1" fmla="*/ 757323 w 757323"/>
              <a:gd name="connsiteY1" fmla="*/ 0 h 556855"/>
              <a:gd name="connsiteX2" fmla="*/ 757323 w 757323"/>
              <a:gd name="connsiteY2" fmla="*/ 556855 h 556855"/>
              <a:gd name="connsiteX3" fmla="*/ 0 w 757323"/>
              <a:gd name="connsiteY3" fmla="*/ 556855 h 556855"/>
              <a:gd name="connsiteX4" fmla="*/ 0 w 757323"/>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3" h="556855">
                <a:moveTo>
                  <a:pt x="0" y="0"/>
                </a:moveTo>
                <a:lnTo>
                  <a:pt x="757323" y="0"/>
                </a:lnTo>
                <a:lnTo>
                  <a:pt x="757323" y="556855"/>
                </a:lnTo>
                <a:lnTo>
                  <a:pt x="0" y="556855"/>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359298" y="3479229"/>
            <a:ext cx="779599" cy="579130"/>
          </a:xfrm>
          <a:custGeom>
            <a:avLst/>
            <a:gdLst>
              <a:gd name="connsiteX0" fmla="*/ 11137 w 779599"/>
              <a:gd name="connsiteY0" fmla="*/ 11137 h 579130"/>
              <a:gd name="connsiteX1" fmla="*/ 768462 w 779599"/>
              <a:gd name="connsiteY1" fmla="*/ 11137 h 579130"/>
              <a:gd name="connsiteX2" fmla="*/ 768462 w 779599"/>
              <a:gd name="connsiteY2" fmla="*/ 567993 h 579130"/>
              <a:gd name="connsiteX3" fmla="*/ 11137 w 779599"/>
              <a:gd name="connsiteY3" fmla="*/ 567993 h 579130"/>
              <a:gd name="connsiteX4" fmla="*/ 11137 w 77959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9" h="579130">
                <a:moveTo>
                  <a:pt x="11137" y="11137"/>
                </a:moveTo>
                <a:lnTo>
                  <a:pt x="768462" y="11137"/>
                </a:lnTo>
                <a:lnTo>
                  <a:pt x="768462"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7172308" y="3490366"/>
            <a:ext cx="2583812" cy="556855"/>
          </a:xfrm>
          <a:custGeom>
            <a:avLst/>
            <a:gdLst>
              <a:gd name="connsiteX0" fmla="*/ 0 w 2583812"/>
              <a:gd name="connsiteY0" fmla="*/ 0 h 556855"/>
              <a:gd name="connsiteX1" fmla="*/ 2583812 w 2583812"/>
              <a:gd name="connsiteY1" fmla="*/ 0 h 556855"/>
              <a:gd name="connsiteX2" fmla="*/ 2583812 w 2583812"/>
              <a:gd name="connsiteY2" fmla="*/ 556855 h 556855"/>
              <a:gd name="connsiteX3" fmla="*/ 0 w 2583812"/>
              <a:gd name="connsiteY3" fmla="*/ 556855 h 556855"/>
              <a:gd name="connsiteX4" fmla="*/ 0 w 2583812"/>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2" h="556855">
                <a:moveTo>
                  <a:pt x="0" y="0"/>
                </a:moveTo>
                <a:lnTo>
                  <a:pt x="2583812" y="0"/>
                </a:lnTo>
                <a:lnTo>
                  <a:pt x="2583812"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7161171" y="3479229"/>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9800670" y="3490366"/>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9789533" y="3479229"/>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7" name="Freeform 3"/>
          <p:cNvSpPr/>
          <p:nvPr/>
        </p:nvSpPr>
        <p:spPr>
          <a:xfrm>
            <a:off x="2085154" y="3284793"/>
            <a:ext cx="4244358" cy="28009"/>
          </a:xfrm>
          <a:custGeom>
            <a:avLst/>
            <a:gdLst>
              <a:gd name="connsiteX0" fmla="*/ 13921 w 4244358"/>
              <a:gd name="connsiteY0" fmla="*/ 14088 h 28009"/>
              <a:gd name="connsiteX1" fmla="*/ 27842 w 4244358"/>
              <a:gd name="connsiteY1" fmla="*/ 14088 h 28009"/>
              <a:gd name="connsiteX2" fmla="*/ 4216515 w 4244358"/>
              <a:gd name="connsiteY2" fmla="*/ 13921 h 28009"/>
              <a:gd name="connsiteX3" fmla="*/ 4230437 w 4244358"/>
              <a:gd name="connsiteY3" fmla="*/ 13921 h 28009"/>
            </a:gdLst>
            <a:ahLst/>
            <a:cxnLst>
              <a:cxn ang="0">
                <a:pos x="connsiteX0" y="connsiteY0"/>
              </a:cxn>
              <a:cxn ang="1">
                <a:pos x="connsiteX1" y="connsiteY1"/>
              </a:cxn>
              <a:cxn ang="2">
                <a:pos x="connsiteX2" y="connsiteY2"/>
              </a:cxn>
              <a:cxn ang="3">
                <a:pos x="connsiteX3" y="connsiteY3"/>
              </a:cxn>
            </a:cxnLst>
            <a:rect l="l" t="t" r="r" b="b"/>
            <a:pathLst>
              <a:path w="4244358" h="28009">
                <a:moveTo>
                  <a:pt x="13921" y="14088"/>
                </a:moveTo>
                <a:lnTo>
                  <a:pt x="27842" y="14088"/>
                </a:lnTo>
                <a:lnTo>
                  <a:pt x="4216515" y="13921"/>
                </a:lnTo>
                <a:lnTo>
                  <a:pt x="4230437"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8" name="Freeform 3"/>
          <p:cNvSpPr/>
          <p:nvPr/>
        </p:nvSpPr>
        <p:spPr>
          <a:xfrm>
            <a:off x="2083928" y="3228161"/>
            <a:ext cx="55685" cy="141441"/>
          </a:xfrm>
          <a:custGeom>
            <a:avLst/>
            <a:gdLst>
              <a:gd name="connsiteX0" fmla="*/ 13921 w 55685"/>
              <a:gd name="connsiteY0" fmla="*/ 13921 h 141441"/>
              <a:gd name="connsiteX1" fmla="*/ 13927 w 55685"/>
              <a:gd name="connsiteY1" fmla="*/ 127519 h 141441"/>
            </a:gdLst>
            <a:ahLst/>
            <a:cxnLst>
              <a:cxn ang="0">
                <a:pos x="connsiteX0" y="connsiteY0"/>
              </a:cxn>
              <a:cxn ang="1">
                <a:pos x="connsiteX1" y="connsiteY1"/>
              </a:cxn>
            </a:cxnLst>
            <a:rect l="l" t="t" r="r" b="b"/>
            <a:pathLst>
              <a:path w="55685" h="141441">
                <a:moveTo>
                  <a:pt x="13921" y="13921"/>
                </a:moveTo>
                <a:lnTo>
                  <a:pt x="13927" y="12751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9" name="Freeform 3"/>
          <p:cNvSpPr/>
          <p:nvPr/>
        </p:nvSpPr>
        <p:spPr>
          <a:xfrm>
            <a:off x="6302888" y="3227996"/>
            <a:ext cx="55685" cy="141441"/>
          </a:xfrm>
          <a:custGeom>
            <a:avLst/>
            <a:gdLst>
              <a:gd name="connsiteX0" fmla="*/ 13932 w 55685"/>
              <a:gd name="connsiteY0" fmla="*/ 127520 h 141441"/>
              <a:gd name="connsiteX1" fmla="*/ 13921 w 55685"/>
              <a:gd name="connsiteY1" fmla="*/ 13921 h 141441"/>
            </a:gdLst>
            <a:ahLst/>
            <a:cxnLst>
              <a:cxn ang="0">
                <a:pos x="connsiteX0" y="connsiteY0"/>
              </a:cxn>
              <a:cxn ang="1">
                <a:pos x="connsiteX1" y="connsiteY1"/>
              </a:cxn>
            </a:cxnLst>
            <a:rect l="l" t="t" r="r" b="b"/>
            <a:pathLst>
              <a:path w="55685" h="141441">
                <a:moveTo>
                  <a:pt x="13932" y="127520"/>
                </a:moveTo>
                <a:lnTo>
                  <a:pt x="13921"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12700" y="3495934"/>
            <a:ext cx="1151129" cy="546100"/>
          </a:xfrm>
          <a:custGeom>
            <a:avLst/>
            <a:gdLst>
              <a:gd name="connsiteX0" fmla="*/ 0 w 1151129"/>
              <a:gd name="connsiteY0" fmla="*/ 0 h 546100"/>
              <a:gd name="connsiteX1" fmla="*/ 1151129 w 1151129"/>
              <a:gd name="connsiteY1" fmla="*/ 0 h 546100"/>
              <a:gd name="connsiteX2" fmla="*/ 1151129 w 1151129"/>
              <a:gd name="connsiteY2" fmla="*/ 546100 h 546100"/>
              <a:gd name="connsiteX3" fmla="*/ 0 w 1151129"/>
              <a:gd name="connsiteY3" fmla="*/ 546100 h 546100"/>
              <a:gd name="connsiteX4" fmla="*/ 0 w 1151129"/>
              <a:gd name="connsiteY4" fmla="*/ 0 h 546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51129" h="546100">
                <a:moveTo>
                  <a:pt x="0" y="0"/>
                </a:moveTo>
                <a:lnTo>
                  <a:pt x="1151129" y="0"/>
                </a:lnTo>
                <a:lnTo>
                  <a:pt x="1151129" y="546100"/>
                </a:lnTo>
                <a:lnTo>
                  <a:pt x="0" y="546100"/>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1" name="Freeform 3"/>
          <p:cNvSpPr/>
          <p:nvPr/>
        </p:nvSpPr>
        <p:spPr>
          <a:xfrm>
            <a:off x="1213946" y="3490366"/>
            <a:ext cx="818579" cy="556855"/>
          </a:xfrm>
          <a:custGeom>
            <a:avLst/>
            <a:gdLst>
              <a:gd name="connsiteX0" fmla="*/ 0 w 818579"/>
              <a:gd name="connsiteY0" fmla="*/ 0 h 556855"/>
              <a:gd name="connsiteX1" fmla="*/ 818579 w 818579"/>
              <a:gd name="connsiteY1" fmla="*/ 0 h 556855"/>
              <a:gd name="connsiteX2" fmla="*/ 818579 w 818579"/>
              <a:gd name="connsiteY2" fmla="*/ 556855 h 556855"/>
              <a:gd name="connsiteX3" fmla="*/ 0 w 818579"/>
              <a:gd name="connsiteY3" fmla="*/ 556855 h 556855"/>
              <a:gd name="connsiteX4" fmla="*/ 0 w 818579"/>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9" h="556855">
                <a:moveTo>
                  <a:pt x="0" y="0"/>
                </a:moveTo>
                <a:lnTo>
                  <a:pt x="818579" y="0"/>
                </a:lnTo>
                <a:lnTo>
                  <a:pt x="818579"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2" name="Freeform 3"/>
          <p:cNvSpPr/>
          <p:nvPr/>
        </p:nvSpPr>
        <p:spPr>
          <a:xfrm>
            <a:off x="1202809" y="3479229"/>
            <a:ext cx="840852" cy="579130"/>
          </a:xfrm>
          <a:custGeom>
            <a:avLst/>
            <a:gdLst>
              <a:gd name="connsiteX0" fmla="*/ 11137 w 840852"/>
              <a:gd name="connsiteY0" fmla="*/ 11137 h 579130"/>
              <a:gd name="connsiteX1" fmla="*/ 829715 w 840852"/>
              <a:gd name="connsiteY1" fmla="*/ 11137 h 579130"/>
              <a:gd name="connsiteX2" fmla="*/ 829715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5" y="11137"/>
                </a:lnTo>
                <a:lnTo>
                  <a:pt x="829715"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2133600" y="3619500"/>
            <a:ext cx="661142" cy="374461"/>
          </a:xfrm>
          <a:prstGeom prst="rect">
            <a:avLst/>
          </a:prstGeom>
          <a:noFill/>
        </p:spPr>
        <p:txBody>
          <a:bodyPr wrap="none" lIns="0" tIns="0" rIns="0" rtlCol="0">
            <a:spAutoFit/>
          </a:bodyPr>
          <a:lstStyle/>
          <a:p>
            <a:pPr>
              <a:lnSpc>
                <a:spcPts val="1200"/>
              </a:lnSpc>
              <a:tabLst>
                <a:tab pos="2794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79400" algn="l"/>
              </a:tabLst>
            </a:pPr>
            <a:r>
              <a:rPr lang="en-US" altLang="zh-CN" dirty="0" smtClean="0">
                <a:latin typeface="Calibri"/>
                <a:cs typeface="Calibri"/>
              </a:rPr>
              <a:t>	</a:t>
            </a:r>
            <a:r>
              <a:rPr lang="en-US" altLang="zh-CN" sz="1140" i="1" dirty="0" smtClean="0">
                <a:solidFill>
                  <a:srgbClr val="FFFFFF"/>
                </a:solidFill>
                <a:latin typeface="Calibri"/>
                <a:cs typeface="Calibri"/>
              </a:rPr>
              <a:t>n</a:t>
            </a:r>
          </a:p>
        </p:txBody>
      </p:sp>
      <p:sp>
        <p:nvSpPr>
          <p:cNvPr id="23" name="TextBox 1"/>
          <p:cNvSpPr txBox="1"/>
          <p:nvPr/>
        </p:nvSpPr>
        <p:spPr>
          <a:xfrm>
            <a:off x="3695700" y="3606800"/>
            <a:ext cx="951017" cy="397972"/>
          </a:xfrm>
          <a:prstGeom prst="rect">
            <a:avLst/>
          </a:prstGeom>
          <a:noFill/>
        </p:spPr>
        <p:txBody>
          <a:bodyPr wrap="none" lIns="0" tIns="0" rIns="0" rtlCol="0">
            <a:spAutoFit/>
          </a:bodyPr>
          <a:lstStyle/>
          <a:p>
            <a:pPr>
              <a:lnSpc>
                <a:spcPts val="1300"/>
              </a:lnSpc>
              <a:tabLst>
                <a:tab pos="4318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4318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24" name="TextBox 1"/>
          <p:cNvSpPr txBox="1"/>
          <p:nvPr/>
        </p:nvSpPr>
        <p:spPr>
          <a:xfrm>
            <a:off x="5588000" y="3606800"/>
            <a:ext cx="657599" cy="397972"/>
          </a:xfrm>
          <a:prstGeom prst="rect">
            <a:avLst/>
          </a:prstGeom>
          <a:noFill/>
        </p:spPr>
        <p:txBody>
          <a:bodyPr wrap="none" lIns="0" tIns="0" rIns="0" rtlCol="0">
            <a:spAutoFit/>
          </a:bodyPr>
          <a:lstStyle/>
          <a:p>
            <a:pPr>
              <a:lnSpc>
                <a:spcPts val="1300"/>
              </a:lnSpc>
              <a:tabLst>
                <a:tab pos="2794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794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25" name="TextBox 1"/>
          <p:cNvSpPr txBox="1"/>
          <p:nvPr/>
        </p:nvSpPr>
        <p:spPr>
          <a:xfrm>
            <a:off x="6426200" y="36195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n+1</a:t>
            </a:r>
          </a:p>
        </p:txBody>
      </p:sp>
      <p:sp>
        <p:nvSpPr>
          <p:cNvPr id="26" name="TextBox 1"/>
          <p:cNvSpPr txBox="1"/>
          <p:nvPr/>
        </p:nvSpPr>
        <p:spPr>
          <a:xfrm>
            <a:off x="7988300" y="3606800"/>
            <a:ext cx="951017" cy="397972"/>
          </a:xfrm>
          <a:prstGeom prst="rect">
            <a:avLst/>
          </a:prstGeom>
          <a:noFill/>
        </p:spPr>
        <p:txBody>
          <a:bodyPr wrap="none" lIns="0" tIns="0" rIns="0" rtlCol="0">
            <a:spAutoFit/>
          </a:bodyPr>
          <a:lstStyle/>
          <a:p>
            <a:pPr>
              <a:lnSpc>
                <a:spcPts val="1300"/>
              </a:lnSpc>
              <a:tabLst>
                <a:tab pos="3429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342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27" name="TextBox 1"/>
          <p:cNvSpPr txBox="1"/>
          <p:nvPr/>
        </p:nvSpPr>
        <p:spPr>
          <a:xfrm>
            <a:off x="9880600" y="3606800"/>
            <a:ext cx="657599" cy="397972"/>
          </a:xfrm>
          <a:prstGeom prst="rect">
            <a:avLst/>
          </a:prstGeom>
          <a:noFill/>
        </p:spPr>
        <p:txBody>
          <a:bodyPr wrap="none" lIns="0" tIns="0" rIns="0" rtlCol="0">
            <a:spAutoFit/>
          </a:bodyPr>
          <a:lstStyle/>
          <a:p>
            <a:pPr>
              <a:lnSpc>
                <a:spcPts val="1300"/>
              </a:lnSpc>
              <a:tabLst>
                <a:tab pos="2032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032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28" name="TextBox 1"/>
          <p:cNvSpPr txBox="1"/>
          <p:nvPr/>
        </p:nvSpPr>
        <p:spPr>
          <a:xfrm>
            <a:off x="3251200" y="2946400"/>
            <a:ext cx="1886461"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iteration</a:t>
            </a:r>
            <a:r>
              <a:rPr lang="en-US" altLang="zh-CN" sz="2192" dirty="0" smtClean="0">
                <a:latin typeface="Calibri"/>
                <a:cs typeface="Calibri"/>
              </a:rPr>
              <a:t> </a:t>
            </a:r>
            <a:r>
              <a:rPr lang="en-US" altLang="zh-CN" sz="2192" i="1" dirty="0" smtClean="0">
                <a:solidFill>
                  <a:srgbClr val="FFFFFF"/>
                </a:solidFill>
                <a:latin typeface="Calibri"/>
                <a:cs typeface="Calibri"/>
              </a:rPr>
              <a:t>n</a:t>
            </a:r>
            <a:r>
              <a:rPr lang="en-US" altLang="zh-CN" sz="2192" dirty="0" smtClean="0">
                <a:solidFill>
                  <a:srgbClr val="FFFFFF"/>
                </a:solidFill>
                <a:latin typeface="Calibri"/>
                <a:cs typeface="Calibri"/>
              </a:rPr>
              <a:t>:10ms</a:t>
            </a:r>
          </a:p>
        </p:txBody>
      </p:sp>
      <p:sp>
        <p:nvSpPr>
          <p:cNvPr id="29" name="TextBox 1"/>
          <p:cNvSpPr txBox="1"/>
          <p:nvPr/>
        </p:nvSpPr>
        <p:spPr>
          <a:xfrm>
            <a:off x="240506" y="3703637"/>
            <a:ext cx="411969" cy="216564"/>
          </a:xfrm>
          <a:prstGeom prst="rect">
            <a:avLst/>
          </a:prstGeom>
          <a:noFill/>
        </p:spPr>
        <p:txBody>
          <a:bodyPr wrap="none" lIns="0" tIns="0" rIns="0" rtlCol="0">
            <a:spAutoFit/>
          </a:bodyPr>
          <a:lstStyle/>
          <a:p>
            <a:pPr>
              <a:lnSpc>
                <a:spcPts val="1300"/>
              </a:lnSpc>
              <a:tabLst/>
            </a:pPr>
            <a:r>
              <a:rPr lang="en-US" altLang="zh-CN" sz="1227" dirty="0" smtClean="0">
                <a:solidFill>
                  <a:srgbClr val="FFFFFF"/>
                </a:solidFill>
                <a:latin typeface="Calibri"/>
                <a:cs typeface="Calibri"/>
              </a:rPr>
              <a:t>Kernel</a:t>
            </a:r>
          </a:p>
        </p:txBody>
      </p:sp>
      <p:sp>
        <p:nvSpPr>
          <p:cNvPr id="30" name="TextBox 1"/>
          <p:cNvSpPr txBox="1"/>
          <p:nvPr/>
        </p:nvSpPr>
        <p:spPr>
          <a:xfrm>
            <a:off x="1295400" y="3606800"/>
            <a:ext cx="657599" cy="397972"/>
          </a:xfrm>
          <a:prstGeom prst="rect">
            <a:avLst/>
          </a:prstGeom>
          <a:noFill/>
        </p:spPr>
        <p:txBody>
          <a:bodyPr wrap="none" lIns="0" tIns="0" rIns="0" rtlCol="0">
            <a:spAutoFit/>
          </a:bodyPr>
          <a:lstStyle/>
          <a:p>
            <a:pPr>
              <a:lnSpc>
                <a:spcPts val="1300"/>
              </a:lnSpc>
              <a:tabLst>
                <a:tab pos="2159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15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31" name="TextBox 1"/>
          <p:cNvSpPr txBox="1"/>
          <p:nvPr/>
        </p:nvSpPr>
        <p:spPr>
          <a:xfrm>
            <a:off x="2819400" y="4368800"/>
            <a:ext cx="2891868"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100</a:t>
            </a:r>
            <a:r>
              <a:rPr lang="en-US" altLang="zh-CN" sz="2192" dirty="0" smtClean="0">
                <a:latin typeface="Calibri"/>
                <a:cs typeface="Calibri"/>
              </a:rPr>
              <a:t> </a:t>
            </a:r>
            <a:r>
              <a:rPr lang="en-US" altLang="zh-CN" sz="2192" dirty="0" smtClean="0">
                <a:solidFill>
                  <a:srgbClr val="FFFFFF"/>
                </a:solidFill>
                <a:latin typeface="Calibri"/>
                <a:cs typeface="Calibri"/>
              </a:rPr>
              <a:t>iterations</a:t>
            </a:r>
            <a:r>
              <a:rPr lang="en-US" altLang="zh-CN" sz="2192" dirty="0" smtClean="0">
                <a:latin typeface="Calibri"/>
                <a:cs typeface="Calibri"/>
              </a:rPr>
              <a:t> </a:t>
            </a:r>
            <a:r>
              <a:rPr lang="en-US" altLang="zh-CN" sz="2192" dirty="0" smtClean="0">
                <a:solidFill>
                  <a:srgbClr val="FFFFFF"/>
                </a:solidFill>
                <a:latin typeface="Calibri"/>
                <a:cs typeface="Calibri"/>
              </a:rPr>
              <a:t>in</a:t>
            </a:r>
            <a:r>
              <a:rPr lang="en-US" altLang="zh-CN" sz="2192" dirty="0" smtClean="0">
                <a:latin typeface="Calibri"/>
                <a:cs typeface="Calibri"/>
              </a:rPr>
              <a:t> </a:t>
            </a:r>
            <a:r>
              <a:rPr lang="en-US" altLang="zh-CN" sz="2192" dirty="0" smtClean="0">
                <a:solidFill>
                  <a:srgbClr val="FFFFFF"/>
                </a:solidFill>
                <a:latin typeface="Calibri"/>
                <a:cs typeface="Calibri"/>
              </a:rPr>
              <a:t>1000</a:t>
            </a:r>
            <a:r>
              <a:rPr lang="en-US" altLang="zh-CN" sz="2192" dirty="0" smtClean="0">
                <a:latin typeface="Calibri"/>
                <a:cs typeface="Calibri"/>
              </a:rPr>
              <a:t> </a:t>
            </a:r>
            <a:r>
              <a:rPr lang="en-US" altLang="zh-CN" sz="2192" dirty="0" smtClean="0">
                <a:solidFill>
                  <a:srgbClr val="FFFFFF"/>
                </a:solidFill>
                <a:latin typeface="Calibri"/>
                <a:cs typeface="Calibri"/>
              </a:rPr>
              <a:t>ms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542491" y="3818911"/>
            <a:ext cx="2583814" cy="556855"/>
          </a:xfrm>
          <a:custGeom>
            <a:avLst/>
            <a:gdLst>
              <a:gd name="connsiteX0" fmla="*/ 0 w 2583814"/>
              <a:gd name="connsiteY0" fmla="*/ 0 h 556855"/>
              <a:gd name="connsiteX1" fmla="*/ 2583814 w 2583814"/>
              <a:gd name="connsiteY1" fmla="*/ 0 h 556855"/>
              <a:gd name="connsiteX2" fmla="*/ 2583814 w 2583814"/>
              <a:gd name="connsiteY2" fmla="*/ 556855 h 556855"/>
              <a:gd name="connsiteX3" fmla="*/ 0 w 2583814"/>
              <a:gd name="connsiteY3" fmla="*/ 556855 h 556855"/>
              <a:gd name="connsiteX4" fmla="*/ 0 w 2583814"/>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4" h="556855">
                <a:moveTo>
                  <a:pt x="0" y="0"/>
                </a:moveTo>
                <a:lnTo>
                  <a:pt x="2583814" y="0"/>
                </a:lnTo>
                <a:lnTo>
                  <a:pt x="2583814"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531354" y="3807774"/>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98696" y="3172958"/>
            <a:ext cx="818578" cy="556857"/>
          </a:xfrm>
          <a:custGeom>
            <a:avLst/>
            <a:gdLst>
              <a:gd name="connsiteX0" fmla="*/ 0 w 818578"/>
              <a:gd name="connsiteY0" fmla="*/ 0 h 556857"/>
              <a:gd name="connsiteX1" fmla="*/ 818578 w 818578"/>
              <a:gd name="connsiteY1" fmla="*/ 0 h 556857"/>
              <a:gd name="connsiteX2" fmla="*/ 818578 w 818578"/>
              <a:gd name="connsiteY2" fmla="*/ 556856 h 556857"/>
              <a:gd name="connsiteX3" fmla="*/ 0 w 818578"/>
              <a:gd name="connsiteY3" fmla="*/ 556856 h 556857"/>
              <a:gd name="connsiteX4" fmla="*/ 0 w 818578"/>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7">
                <a:moveTo>
                  <a:pt x="0" y="0"/>
                </a:moveTo>
                <a:lnTo>
                  <a:pt x="818578" y="0"/>
                </a:lnTo>
                <a:lnTo>
                  <a:pt x="818578"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87558" y="3161820"/>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542491" y="3172958"/>
            <a:ext cx="757325" cy="556857"/>
          </a:xfrm>
          <a:custGeom>
            <a:avLst/>
            <a:gdLst>
              <a:gd name="connsiteX0" fmla="*/ 0 w 757325"/>
              <a:gd name="connsiteY0" fmla="*/ 0 h 556857"/>
              <a:gd name="connsiteX1" fmla="*/ 757325 w 757325"/>
              <a:gd name="connsiteY1" fmla="*/ 0 h 556857"/>
              <a:gd name="connsiteX2" fmla="*/ 757325 w 757325"/>
              <a:gd name="connsiteY2" fmla="*/ 556856 h 556857"/>
              <a:gd name="connsiteX3" fmla="*/ 0 w 757325"/>
              <a:gd name="connsiteY3" fmla="*/ 556856 h 556857"/>
              <a:gd name="connsiteX4" fmla="*/ 0 w 75732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7">
                <a:moveTo>
                  <a:pt x="0" y="0"/>
                </a:moveTo>
                <a:lnTo>
                  <a:pt x="757325" y="0"/>
                </a:lnTo>
                <a:lnTo>
                  <a:pt x="75732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1531354" y="3161820"/>
            <a:ext cx="779598" cy="579130"/>
          </a:xfrm>
          <a:custGeom>
            <a:avLst/>
            <a:gdLst>
              <a:gd name="connsiteX0" fmla="*/ 11137 w 779598"/>
              <a:gd name="connsiteY0" fmla="*/ 11137 h 579130"/>
              <a:gd name="connsiteX1" fmla="*/ 768461 w 779598"/>
              <a:gd name="connsiteY1" fmla="*/ 11137 h 579130"/>
              <a:gd name="connsiteX2" fmla="*/ 768461 w 779598"/>
              <a:gd name="connsiteY2" fmla="*/ 567993 h 579130"/>
              <a:gd name="connsiteX3" fmla="*/ 11137 w 779598"/>
              <a:gd name="connsiteY3" fmla="*/ 567993 h 579130"/>
              <a:gd name="connsiteX4" fmla="*/ 11137 w 77959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8"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198696" y="3818911"/>
            <a:ext cx="2583812" cy="556855"/>
          </a:xfrm>
          <a:custGeom>
            <a:avLst/>
            <a:gdLst>
              <a:gd name="connsiteX0" fmla="*/ 0 w 2583812"/>
              <a:gd name="connsiteY0" fmla="*/ 0 h 556855"/>
              <a:gd name="connsiteX1" fmla="*/ 2583812 w 2583812"/>
              <a:gd name="connsiteY1" fmla="*/ 0 h 556855"/>
              <a:gd name="connsiteX2" fmla="*/ 2583812 w 2583812"/>
              <a:gd name="connsiteY2" fmla="*/ 556855 h 556855"/>
              <a:gd name="connsiteX3" fmla="*/ 0 w 2583812"/>
              <a:gd name="connsiteY3" fmla="*/ 556855 h 556855"/>
              <a:gd name="connsiteX4" fmla="*/ 0 w 2583812"/>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2" h="556855">
                <a:moveTo>
                  <a:pt x="0" y="0"/>
                </a:moveTo>
                <a:lnTo>
                  <a:pt x="2583812" y="0"/>
                </a:lnTo>
                <a:lnTo>
                  <a:pt x="2583812"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187558" y="3807774"/>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849332" y="3172958"/>
            <a:ext cx="818578" cy="556857"/>
          </a:xfrm>
          <a:custGeom>
            <a:avLst/>
            <a:gdLst>
              <a:gd name="connsiteX0" fmla="*/ 0 w 818578"/>
              <a:gd name="connsiteY0" fmla="*/ 0 h 556857"/>
              <a:gd name="connsiteX1" fmla="*/ 818578 w 818578"/>
              <a:gd name="connsiteY1" fmla="*/ 0 h 556857"/>
              <a:gd name="connsiteX2" fmla="*/ 818578 w 818578"/>
              <a:gd name="connsiteY2" fmla="*/ 556856 h 556857"/>
              <a:gd name="connsiteX3" fmla="*/ 0 w 818578"/>
              <a:gd name="connsiteY3" fmla="*/ 556856 h 556857"/>
              <a:gd name="connsiteX4" fmla="*/ 0 w 818578"/>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7">
                <a:moveTo>
                  <a:pt x="0" y="0"/>
                </a:moveTo>
                <a:lnTo>
                  <a:pt x="818578" y="0"/>
                </a:lnTo>
                <a:lnTo>
                  <a:pt x="818578"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838195" y="3161820"/>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3257608" y="3172958"/>
            <a:ext cx="757325" cy="556857"/>
          </a:xfrm>
          <a:custGeom>
            <a:avLst/>
            <a:gdLst>
              <a:gd name="connsiteX0" fmla="*/ 0 w 757325"/>
              <a:gd name="connsiteY0" fmla="*/ 0 h 556857"/>
              <a:gd name="connsiteX1" fmla="*/ 757325 w 757325"/>
              <a:gd name="connsiteY1" fmla="*/ 0 h 556857"/>
              <a:gd name="connsiteX2" fmla="*/ 757325 w 757325"/>
              <a:gd name="connsiteY2" fmla="*/ 556856 h 556857"/>
              <a:gd name="connsiteX3" fmla="*/ 0 w 757325"/>
              <a:gd name="connsiteY3" fmla="*/ 556856 h 556857"/>
              <a:gd name="connsiteX4" fmla="*/ 0 w 75732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7">
                <a:moveTo>
                  <a:pt x="0" y="0"/>
                </a:moveTo>
                <a:lnTo>
                  <a:pt x="757325" y="0"/>
                </a:lnTo>
                <a:lnTo>
                  <a:pt x="75732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246471" y="3161820"/>
            <a:ext cx="779599" cy="579130"/>
          </a:xfrm>
          <a:custGeom>
            <a:avLst/>
            <a:gdLst>
              <a:gd name="connsiteX0" fmla="*/ 11137 w 779599"/>
              <a:gd name="connsiteY0" fmla="*/ 11137 h 579130"/>
              <a:gd name="connsiteX1" fmla="*/ 768461 w 779599"/>
              <a:gd name="connsiteY1" fmla="*/ 11137 h 579130"/>
              <a:gd name="connsiteX2" fmla="*/ 768461 w 779599"/>
              <a:gd name="connsiteY2" fmla="*/ 567993 h 579130"/>
              <a:gd name="connsiteX3" fmla="*/ 11137 w 779599"/>
              <a:gd name="connsiteY3" fmla="*/ 567993 h 579130"/>
              <a:gd name="connsiteX4" fmla="*/ 11137 w 77959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9"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7" name="Freeform 3"/>
          <p:cNvSpPr/>
          <p:nvPr/>
        </p:nvSpPr>
        <p:spPr>
          <a:xfrm>
            <a:off x="5084097" y="3172958"/>
            <a:ext cx="757325" cy="556857"/>
          </a:xfrm>
          <a:custGeom>
            <a:avLst/>
            <a:gdLst>
              <a:gd name="connsiteX0" fmla="*/ 0 w 757325"/>
              <a:gd name="connsiteY0" fmla="*/ 0 h 556857"/>
              <a:gd name="connsiteX1" fmla="*/ 757325 w 757325"/>
              <a:gd name="connsiteY1" fmla="*/ 0 h 556857"/>
              <a:gd name="connsiteX2" fmla="*/ 757325 w 757325"/>
              <a:gd name="connsiteY2" fmla="*/ 556856 h 556857"/>
              <a:gd name="connsiteX3" fmla="*/ 0 w 757325"/>
              <a:gd name="connsiteY3" fmla="*/ 556856 h 556857"/>
              <a:gd name="connsiteX4" fmla="*/ 0 w 75732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7">
                <a:moveTo>
                  <a:pt x="0" y="0"/>
                </a:moveTo>
                <a:lnTo>
                  <a:pt x="757325" y="0"/>
                </a:lnTo>
                <a:lnTo>
                  <a:pt x="75732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5072959" y="3161820"/>
            <a:ext cx="779599" cy="579130"/>
          </a:xfrm>
          <a:custGeom>
            <a:avLst/>
            <a:gdLst>
              <a:gd name="connsiteX0" fmla="*/ 11137 w 779599"/>
              <a:gd name="connsiteY0" fmla="*/ 11137 h 579130"/>
              <a:gd name="connsiteX1" fmla="*/ 768461 w 779599"/>
              <a:gd name="connsiteY1" fmla="*/ 11137 h 579130"/>
              <a:gd name="connsiteX2" fmla="*/ 768461 w 779599"/>
              <a:gd name="connsiteY2" fmla="*/ 567993 h 579130"/>
              <a:gd name="connsiteX3" fmla="*/ 11137 w 779599"/>
              <a:gd name="connsiteY3" fmla="*/ 567993 h 579130"/>
              <a:gd name="connsiteX4" fmla="*/ 11137 w 77959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9"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6843763" y="3818911"/>
            <a:ext cx="2583812" cy="556855"/>
          </a:xfrm>
          <a:custGeom>
            <a:avLst/>
            <a:gdLst>
              <a:gd name="connsiteX0" fmla="*/ 0 w 2583812"/>
              <a:gd name="connsiteY0" fmla="*/ 0 h 556855"/>
              <a:gd name="connsiteX1" fmla="*/ 2583812 w 2583812"/>
              <a:gd name="connsiteY1" fmla="*/ 0 h 556855"/>
              <a:gd name="connsiteX2" fmla="*/ 2583812 w 2583812"/>
              <a:gd name="connsiteY2" fmla="*/ 556855 h 556855"/>
              <a:gd name="connsiteX3" fmla="*/ 0 w 2583812"/>
              <a:gd name="connsiteY3" fmla="*/ 556855 h 556855"/>
              <a:gd name="connsiteX4" fmla="*/ 0 w 2583812"/>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2" h="556855">
                <a:moveTo>
                  <a:pt x="0" y="0"/>
                </a:moveTo>
                <a:lnTo>
                  <a:pt x="2583812" y="0"/>
                </a:lnTo>
                <a:lnTo>
                  <a:pt x="2583812"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0" name="Freeform 3"/>
          <p:cNvSpPr/>
          <p:nvPr/>
        </p:nvSpPr>
        <p:spPr>
          <a:xfrm>
            <a:off x="6832626" y="3807774"/>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1" name="Freeform 3"/>
          <p:cNvSpPr/>
          <p:nvPr/>
        </p:nvSpPr>
        <p:spPr>
          <a:xfrm>
            <a:off x="415837" y="2930028"/>
            <a:ext cx="9870027" cy="27842"/>
          </a:xfrm>
          <a:custGeom>
            <a:avLst/>
            <a:gdLst>
              <a:gd name="connsiteX0" fmla="*/ 13921 w 9870027"/>
              <a:gd name="connsiteY0" fmla="*/ 13921 h 27842"/>
              <a:gd name="connsiteX1" fmla="*/ 27842 w 9870027"/>
              <a:gd name="connsiteY1" fmla="*/ 13921 h 27842"/>
              <a:gd name="connsiteX2" fmla="*/ 9842185 w 9870027"/>
              <a:gd name="connsiteY2" fmla="*/ 13921 h 27842"/>
              <a:gd name="connsiteX3" fmla="*/ 9856105 w 9870027"/>
              <a:gd name="connsiteY3" fmla="*/ 13921 h 27842"/>
            </a:gdLst>
            <a:ahLst/>
            <a:cxnLst>
              <a:cxn ang="0">
                <a:pos x="connsiteX0" y="connsiteY0"/>
              </a:cxn>
              <a:cxn ang="1">
                <a:pos x="connsiteX1" y="connsiteY1"/>
              </a:cxn>
              <a:cxn ang="2">
                <a:pos x="connsiteX2" y="connsiteY2"/>
              </a:cxn>
              <a:cxn ang="3">
                <a:pos x="connsiteX3" y="connsiteY3"/>
              </a:cxn>
            </a:cxnLst>
            <a:rect l="l" t="t" r="r" b="b"/>
            <a:pathLst>
              <a:path w="9870027" h="27842">
                <a:moveTo>
                  <a:pt x="13921" y="13921"/>
                </a:moveTo>
                <a:lnTo>
                  <a:pt x="27842" y="13921"/>
                </a:lnTo>
                <a:lnTo>
                  <a:pt x="9842185" y="13921"/>
                </a:lnTo>
                <a:lnTo>
                  <a:pt x="9856105"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2" name="Freeform 3"/>
          <p:cNvSpPr/>
          <p:nvPr/>
        </p:nvSpPr>
        <p:spPr>
          <a:xfrm>
            <a:off x="414612" y="2873228"/>
            <a:ext cx="55685" cy="141441"/>
          </a:xfrm>
          <a:custGeom>
            <a:avLst/>
            <a:gdLst>
              <a:gd name="connsiteX0" fmla="*/ 13921 w 55685"/>
              <a:gd name="connsiteY0" fmla="*/ 13921 h 141441"/>
              <a:gd name="connsiteX1" fmla="*/ 13921 w 55685"/>
              <a:gd name="connsiteY1" fmla="*/ 127520 h 141441"/>
            </a:gdLst>
            <a:ahLst/>
            <a:cxnLst>
              <a:cxn ang="0">
                <a:pos x="connsiteX0" y="connsiteY0"/>
              </a:cxn>
              <a:cxn ang="1">
                <a:pos x="connsiteX1" y="connsiteY1"/>
              </a:cxn>
            </a:cxnLst>
            <a:rect l="l" t="t" r="r" b="b"/>
            <a:pathLst>
              <a:path w="55685" h="141441">
                <a:moveTo>
                  <a:pt x="13921" y="13921"/>
                </a:moveTo>
                <a:lnTo>
                  <a:pt x="13921" y="127520"/>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3" name="Freeform 3"/>
          <p:cNvSpPr/>
          <p:nvPr/>
        </p:nvSpPr>
        <p:spPr>
          <a:xfrm>
            <a:off x="10259246" y="2873229"/>
            <a:ext cx="55685" cy="141441"/>
          </a:xfrm>
          <a:custGeom>
            <a:avLst/>
            <a:gdLst>
              <a:gd name="connsiteX0" fmla="*/ 13921 w 55685"/>
              <a:gd name="connsiteY0" fmla="*/ 127520 h 141441"/>
              <a:gd name="connsiteX1" fmla="*/ 13921 w 55685"/>
              <a:gd name="connsiteY1" fmla="*/ 13921 h 141441"/>
            </a:gdLst>
            <a:ahLst/>
            <a:cxnLst>
              <a:cxn ang="0">
                <a:pos x="connsiteX0" y="connsiteY0"/>
              </a:cxn>
              <a:cxn ang="1">
                <a:pos x="connsiteX1" y="connsiteY1"/>
              </a:cxn>
            </a:cxnLst>
            <a:rect l="l" t="t" r="r" b="b"/>
            <a:pathLst>
              <a:path w="55685" h="141441">
                <a:moveTo>
                  <a:pt x="13921" y="127520"/>
                </a:moveTo>
                <a:lnTo>
                  <a:pt x="13921"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4" name="Freeform 3"/>
          <p:cNvSpPr/>
          <p:nvPr/>
        </p:nvSpPr>
        <p:spPr>
          <a:xfrm>
            <a:off x="445499" y="3172958"/>
            <a:ext cx="720655" cy="556857"/>
          </a:xfrm>
          <a:custGeom>
            <a:avLst/>
            <a:gdLst>
              <a:gd name="connsiteX0" fmla="*/ 0 w 720655"/>
              <a:gd name="connsiteY0" fmla="*/ 0 h 556857"/>
              <a:gd name="connsiteX1" fmla="*/ 720655 w 720655"/>
              <a:gd name="connsiteY1" fmla="*/ 0 h 556857"/>
              <a:gd name="connsiteX2" fmla="*/ 720655 w 720655"/>
              <a:gd name="connsiteY2" fmla="*/ 556856 h 556857"/>
              <a:gd name="connsiteX3" fmla="*/ 0 w 720655"/>
              <a:gd name="connsiteY3" fmla="*/ 556856 h 556857"/>
              <a:gd name="connsiteX4" fmla="*/ 0 w 72065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0655" h="556857">
                <a:moveTo>
                  <a:pt x="0" y="0"/>
                </a:moveTo>
                <a:lnTo>
                  <a:pt x="720655" y="0"/>
                </a:lnTo>
                <a:lnTo>
                  <a:pt x="72065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5" name="Freeform 3"/>
          <p:cNvSpPr/>
          <p:nvPr/>
        </p:nvSpPr>
        <p:spPr>
          <a:xfrm>
            <a:off x="434362" y="3161820"/>
            <a:ext cx="742929" cy="579130"/>
          </a:xfrm>
          <a:custGeom>
            <a:avLst/>
            <a:gdLst>
              <a:gd name="connsiteX0" fmla="*/ 11137 w 742929"/>
              <a:gd name="connsiteY0" fmla="*/ 11137 h 579130"/>
              <a:gd name="connsiteX1" fmla="*/ 731792 w 742929"/>
              <a:gd name="connsiteY1" fmla="*/ 11137 h 579130"/>
              <a:gd name="connsiteX2" fmla="*/ 731792 w 742929"/>
              <a:gd name="connsiteY2" fmla="*/ 567993 h 579130"/>
              <a:gd name="connsiteX3" fmla="*/ 11137 w 742929"/>
              <a:gd name="connsiteY3" fmla="*/ 567993 h 579130"/>
              <a:gd name="connsiteX4" fmla="*/ 11137 w 74292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2929" h="579130">
                <a:moveTo>
                  <a:pt x="11137" y="11137"/>
                </a:moveTo>
                <a:lnTo>
                  <a:pt x="731792" y="11137"/>
                </a:lnTo>
                <a:lnTo>
                  <a:pt x="731792"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6" name="Freeform 3"/>
          <p:cNvSpPr/>
          <p:nvPr/>
        </p:nvSpPr>
        <p:spPr>
          <a:xfrm>
            <a:off x="9472775" y="3172958"/>
            <a:ext cx="778953" cy="556857"/>
          </a:xfrm>
          <a:custGeom>
            <a:avLst/>
            <a:gdLst>
              <a:gd name="connsiteX0" fmla="*/ 0 w 778953"/>
              <a:gd name="connsiteY0" fmla="*/ 0 h 556857"/>
              <a:gd name="connsiteX1" fmla="*/ 778953 w 778953"/>
              <a:gd name="connsiteY1" fmla="*/ 0 h 556857"/>
              <a:gd name="connsiteX2" fmla="*/ 778953 w 778953"/>
              <a:gd name="connsiteY2" fmla="*/ 556856 h 556857"/>
              <a:gd name="connsiteX3" fmla="*/ 0 w 778953"/>
              <a:gd name="connsiteY3" fmla="*/ 556856 h 556857"/>
              <a:gd name="connsiteX4" fmla="*/ 0 w 778953"/>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8953" h="556857">
                <a:moveTo>
                  <a:pt x="0" y="0"/>
                </a:moveTo>
                <a:lnTo>
                  <a:pt x="778953" y="0"/>
                </a:lnTo>
                <a:lnTo>
                  <a:pt x="778953"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7" name="Freeform 3"/>
          <p:cNvSpPr/>
          <p:nvPr/>
        </p:nvSpPr>
        <p:spPr>
          <a:xfrm>
            <a:off x="9461638" y="3161820"/>
            <a:ext cx="801226" cy="579130"/>
          </a:xfrm>
          <a:custGeom>
            <a:avLst/>
            <a:gdLst>
              <a:gd name="connsiteX0" fmla="*/ 11137 w 801226"/>
              <a:gd name="connsiteY0" fmla="*/ 11137 h 579130"/>
              <a:gd name="connsiteX1" fmla="*/ 790089 w 801226"/>
              <a:gd name="connsiteY1" fmla="*/ 11137 h 579130"/>
              <a:gd name="connsiteX2" fmla="*/ 790089 w 801226"/>
              <a:gd name="connsiteY2" fmla="*/ 567993 h 579130"/>
              <a:gd name="connsiteX3" fmla="*/ 11137 w 801226"/>
              <a:gd name="connsiteY3" fmla="*/ 567993 h 579130"/>
              <a:gd name="connsiteX4" fmla="*/ 11137 w 801226"/>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01226" h="579130">
                <a:moveTo>
                  <a:pt x="11137" y="11137"/>
                </a:moveTo>
                <a:lnTo>
                  <a:pt x="790089" y="11137"/>
                </a:lnTo>
                <a:lnTo>
                  <a:pt x="790089"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8" name="Freeform 3"/>
          <p:cNvSpPr/>
          <p:nvPr/>
        </p:nvSpPr>
        <p:spPr>
          <a:xfrm>
            <a:off x="2369423" y="3172958"/>
            <a:ext cx="818578" cy="556857"/>
          </a:xfrm>
          <a:custGeom>
            <a:avLst/>
            <a:gdLst>
              <a:gd name="connsiteX0" fmla="*/ 0 w 818578"/>
              <a:gd name="connsiteY0" fmla="*/ 0 h 556857"/>
              <a:gd name="connsiteX1" fmla="*/ 818578 w 818578"/>
              <a:gd name="connsiteY1" fmla="*/ 0 h 556857"/>
              <a:gd name="connsiteX2" fmla="*/ 818578 w 818578"/>
              <a:gd name="connsiteY2" fmla="*/ 556856 h 556857"/>
              <a:gd name="connsiteX3" fmla="*/ 0 w 818578"/>
              <a:gd name="connsiteY3" fmla="*/ 556856 h 556857"/>
              <a:gd name="connsiteX4" fmla="*/ 0 w 818578"/>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7">
                <a:moveTo>
                  <a:pt x="0" y="0"/>
                </a:moveTo>
                <a:lnTo>
                  <a:pt x="818578" y="0"/>
                </a:lnTo>
                <a:lnTo>
                  <a:pt x="818578"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9" name="Freeform 3"/>
          <p:cNvSpPr/>
          <p:nvPr/>
        </p:nvSpPr>
        <p:spPr>
          <a:xfrm>
            <a:off x="2358286" y="3161820"/>
            <a:ext cx="840852" cy="579130"/>
          </a:xfrm>
          <a:custGeom>
            <a:avLst/>
            <a:gdLst>
              <a:gd name="connsiteX0" fmla="*/ 11137 w 840852"/>
              <a:gd name="connsiteY0" fmla="*/ 11137 h 579130"/>
              <a:gd name="connsiteX1" fmla="*/ 829715 w 840852"/>
              <a:gd name="connsiteY1" fmla="*/ 11137 h 579130"/>
              <a:gd name="connsiteX2" fmla="*/ 829715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5" y="11137"/>
                </a:lnTo>
                <a:lnTo>
                  <a:pt x="829715"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2362200" y="3937000"/>
            <a:ext cx="951017" cy="397972"/>
          </a:xfrm>
          <a:prstGeom prst="rect">
            <a:avLst/>
          </a:prstGeom>
          <a:noFill/>
        </p:spPr>
        <p:txBody>
          <a:bodyPr wrap="none" lIns="0" tIns="0" rIns="0" rtlCol="0">
            <a:spAutoFit/>
          </a:bodyPr>
          <a:lstStyle/>
          <a:p>
            <a:pPr>
              <a:lnSpc>
                <a:spcPts val="1300"/>
              </a:lnSpc>
              <a:tabLst>
                <a:tab pos="4191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4191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30" name="TextBox 1"/>
          <p:cNvSpPr txBox="1"/>
          <p:nvPr/>
        </p:nvSpPr>
        <p:spPr>
          <a:xfrm>
            <a:off x="4279900" y="3289300"/>
            <a:ext cx="657599" cy="397972"/>
          </a:xfrm>
          <a:prstGeom prst="rect">
            <a:avLst/>
          </a:prstGeom>
          <a:noFill/>
        </p:spPr>
        <p:txBody>
          <a:bodyPr wrap="none" lIns="0" tIns="0" rIns="0" rtlCol="0">
            <a:spAutoFit/>
          </a:bodyPr>
          <a:lstStyle/>
          <a:p>
            <a:pPr>
              <a:lnSpc>
                <a:spcPts val="1300"/>
              </a:lnSpc>
              <a:tabLst>
                <a:tab pos="2794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794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31" name="TextBox 1"/>
          <p:cNvSpPr txBox="1"/>
          <p:nvPr/>
        </p:nvSpPr>
        <p:spPr>
          <a:xfrm>
            <a:off x="1600200" y="33020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n+1</a:t>
            </a:r>
          </a:p>
        </p:txBody>
      </p:sp>
      <p:sp>
        <p:nvSpPr>
          <p:cNvPr id="32" name="TextBox 1"/>
          <p:cNvSpPr txBox="1"/>
          <p:nvPr/>
        </p:nvSpPr>
        <p:spPr>
          <a:xfrm>
            <a:off x="5016500" y="3937000"/>
            <a:ext cx="951017" cy="397972"/>
          </a:xfrm>
          <a:prstGeom prst="rect">
            <a:avLst/>
          </a:prstGeom>
          <a:noFill/>
        </p:spPr>
        <p:txBody>
          <a:bodyPr wrap="none" lIns="0" tIns="0" rIns="0" rtlCol="0">
            <a:spAutoFit/>
          </a:bodyPr>
          <a:lstStyle/>
          <a:p>
            <a:pPr>
              <a:lnSpc>
                <a:spcPts val="1300"/>
              </a:lnSpc>
              <a:tabLst>
                <a:tab pos="3429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342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33" name="TextBox 1"/>
          <p:cNvSpPr txBox="1"/>
          <p:nvPr/>
        </p:nvSpPr>
        <p:spPr>
          <a:xfrm>
            <a:off x="6934200" y="3289300"/>
            <a:ext cx="657599" cy="397972"/>
          </a:xfrm>
          <a:prstGeom prst="rect">
            <a:avLst/>
          </a:prstGeom>
          <a:noFill/>
        </p:spPr>
        <p:txBody>
          <a:bodyPr wrap="none" lIns="0" tIns="0" rIns="0" rtlCol="0">
            <a:spAutoFit/>
          </a:bodyPr>
          <a:lstStyle/>
          <a:p>
            <a:pPr>
              <a:lnSpc>
                <a:spcPts val="1300"/>
              </a:lnSpc>
              <a:tabLst>
                <a:tab pos="1905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1905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34" name="TextBox 1"/>
          <p:cNvSpPr txBox="1"/>
          <p:nvPr/>
        </p:nvSpPr>
        <p:spPr>
          <a:xfrm>
            <a:off x="3314700" y="33020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n+2</a:t>
            </a:r>
          </a:p>
        </p:txBody>
      </p:sp>
      <p:sp>
        <p:nvSpPr>
          <p:cNvPr id="35" name="TextBox 1"/>
          <p:cNvSpPr txBox="1"/>
          <p:nvPr/>
        </p:nvSpPr>
        <p:spPr>
          <a:xfrm>
            <a:off x="5143500" y="33020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n+3</a:t>
            </a:r>
          </a:p>
        </p:txBody>
      </p:sp>
      <p:sp>
        <p:nvSpPr>
          <p:cNvPr id="36" name="TextBox 1"/>
          <p:cNvSpPr txBox="1"/>
          <p:nvPr/>
        </p:nvSpPr>
        <p:spPr>
          <a:xfrm>
            <a:off x="7658100" y="3937000"/>
            <a:ext cx="951017" cy="397972"/>
          </a:xfrm>
          <a:prstGeom prst="rect">
            <a:avLst/>
          </a:prstGeom>
          <a:noFill/>
        </p:spPr>
        <p:txBody>
          <a:bodyPr wrap="none" lIns="0" tIns="0" rIns="0" rtlCol="0">
            <a:spAutoFit/>
          </a:bodyPr>
          <a:lstStyle/>
          <a:p>
            <a:pPr>
              <a:lnSpc>
                <a:spcPts val="1300"/>
              </a:lnSpc>
              <a:tabLst>
                <a:tab pos="3429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342900" algn="l"/>
              </a:tabLst>
            </a:pPr>
            <a:r>
              <a:rPr lang="en-US" altLang="zh-CN" dirty="0" smtClean="0">
                <a:latin typeface="Calibri"/>
                <a:cs typeface="Calibri"/>
              </a:rPr>
              <a:t>	</a:t>
            </a:r>
            <a:r>
              <a:rPr lang="en-US" altLang="zh-CN" sz="1227" i="1" dirty="0" smtClean="0">
                <a:solidFill>
                  <a:srgbClr val="FFFFFF"/>
                </a:solidFill>
                <a:latin typeface="Calibri"/>
                <a:cs typeface="Calibri"/>
              </a:rPr>
              <a:t>n+2</a:t>
            </a:r>
          </a:p>
        </p:txBody>
      </p:sp>
      <p:sp>
        <p:nvSpPr>
          <p:cNvPr id="37" name="TextBox 1"/>
          <p:cNvSpPr txBox="1"/>
          <p:nvPr/>
        </p:nvSpPr>
        <p:spPr>
          <a:xfrm>
            <a:off x="482600" y="3302000"/>
            <a:ext cx="661142" cy="374461"/>
          </a:xfrm>
          <a:prstGeom prst="rect">
            <a:avLst/>
          </a:prstGeom>
          <a:noFill/>
        </p:spPr>
        <p:txBody>
          <a:bodyPr wrap="none" lIns="0" tIns="0" rIns="0" rtlCol="0">
            <a:spAutoFit/>
          </a:bodyPr>
          <a:lstStyle/>
          <a:p>
            <a:pPr>
              <a:lnSpc>
                <a:spcPts val="1200"/>
              </a:lnSpc>
              <a:tabLst>
                <a:tab pos="2794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79400" algn="l"/>
              </a:tabLst>
            </a:pPr>
            <a:r>
              <a:rPr lang="en-US" altLang="zh-CN" dirty="0" smtClean="0">
                <a:latin typeface="Calibri"/>
                <a:cs typeface="Calibri"/>
              </a:rPr>
              <a:t>	</a:t>
            </a:r>
            <a:r>
              <a:rPr lang="en-US" altLang="zh-CN" sz="1140" i="1" dirty="0" smtClean="0">
                <a:solidFill>
                  <a:srgbClr val="FFFFFF"/>
                </a:solidFill>
                <a:latin typeface="Calibri"/>
                <a:cs typeface="Calibri"/>
              </a:rPr>
              <a:t>0</a:t>
            </a:r>
          </a:p>
        </p:txBody>
      </p:sp>
      <p:sp>
        <p:nvSpPr>
          <p:cNvPr id="38" name="TextBox 1"/>
          <p:cNvSpPr txBox="1"/>
          <p:nvPr/>
        </p:nvSpPr>
        <p:spPr>
          <a:xfrm>
            <a:off x="1231900" y="3302000"/>
            <a:ext cx="212886"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a:t>
            </a:r>
          </a:p>
        </p:txBody>
      </p:sp>
      <p:sp>
        <p:nvSpPr>
          <p:cNvPr id="39" name="TextBox 1"/>
          <p:cNvSpPr txBox="1"/>
          <p:nvPr/>
        </p:nvSpPr>
        <p:spPr>
          <a:xfrm>
            <a:off x="9537700" y="3289300"/>
            <a:ext cx="657599" cy="397972"/>
          </a:xfrm>
          <a:prstGeom prst="rect">
            <a:avLst/>
          </a:prstGeom>
          <a:noFill/>
        </p:spPr>
        <p:txBody>
          <a:bodyPr wrap="none" lIns="0" tIns="0" rIns="0" rtlCol="0">
            <a:spAutoFit/>
          </a:bodyPr>
          <a:lstStyle/>
          <a:p>
            <a:pPr>
              <a:lnSpc>
                <a:spcPts val="1300"/>
              </a:lnSpc>
              <a:tabLst>
                <a:tab pos="2159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15900" algn="l"/>
              </a:tabLst>
            </a:pPr>
            <a:r>
              <a:rPr lang="en-US" altLang="zh-CN" dirty="0" smtClean="0">
                <a:latin typeface="Calibri"/>
                <a:cs typeface="Calibri"/>
              </a:rPr>
              <a:t>	</a:t>
            </a:r>
            <a:r>
              <a:rPr lang="en-US" altLang="zh-CN" sz="1227" i="1" dirty="0" smtClean="0">
                <a:solidFill>
                  <a:srgbClr val="FFFFFF"/>
                </a:solidFill>
                <a:latin typeface="Calibri"/>
                <a:cs typeface="Calibri"/>
              </a:rPr>
              <a:t>100</a:t>
            </a:r>
          </a:p>
        </p:txBody>
      </p:sp>
      <p:sp>
        <p:nvSpPr>
          <p:cNvPr id="40" name="TextBox 1"/>
          <p:cNvSpPr txBox="1"/>
          <p:nvPr/>
        </p:nvSpPr>
        <p:spPr>
          <a:xfrm>
            <a:off x="9144000" y="3251200"/>
            <a:ext cx="212886"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a:t>
            </a:r>
          </a:p>
        </p:txBody>
      </p:sp>
      <p:sp>
        <p:nvSpPr>
          <p:cNvPr id="41" name="TextBox 1"/>
          <p:cNvSpPr txBox="1"/>
          <p:nvPr/>
        </p:nvSpPr>
        <p:spPr>
          <a:xfrm>
            <a:off x="2451100" y="3289300"/>
            <a:ext cx="657599" cy="397972"/>
          </a:xfrm>
          <a:prstGeom prst="rect">
            <a:avLst/>
          </a:prstGeom>
          <a:noFill/>
        </p:spPr>
        <p:txBody>
          <a:bodyPr wrap="none" lIns="0" tIns="0" rIns="0" rtlCol="0">
            <a:spAutoFit/>
          </a:bodyPr>
          <a:lstStyle/>
          <a:p>
            <a:pPr>
              <a:lnSpc>
                <a:spcPts val="1300"/>
              </a:lnSpc>
              <a:tabLst>
                <a:tab pos="2159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15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42" name="TextBox 1"/>
          <p:cNvSpPr txBox="1"/>
          <p:nvPr/>
        </p:nvSpPr>
        <p:spPr>
          <a:xfrm>
            <a:off x="685800" y="952500"/>
            <a:ext cx="7883396" cy="1910574"/>
          </a:xfrm>
          <a:prstGeom prst="rect">
            <a:avLst/>
          </a:prstGeom>
          <a:noFill/>
        </p:spPr>
        <p:txBody>
          <a:bodyPr wrap="none" lIns="0" tIns="0" rIns="0" rtlCol="0">
            <a:spAutoFit/>
          </a:bodyPr>
          <a:lstStyle/>
          <a:p>
            <a:pPr>
              <a:lnSpc>
                <a:spcPts val="4100"/>
              </a:lnSpc>
              <a:tabLst>
                <a:tab pos="3314700" algn="l"/>
              </a:tabLst>
            </a:pPr>
            <a:r>
              <a:rPr lang="en-US" altLang="zh-CN" sz="3858" b="1" dirty="0" smtClean="0">
                <a:solidFill>
                  <a:srgbClr val="FFFFFF"/>
                </a:solidFill>
                <a:latin typeface="Calibri"/>
                <a:cs typeface="Calibri"/>
              </a:rPr>
              <a:t>Overlapping</a:t>
            </a:r>
            <a:r>
              <a:rPr lang="en-US" altLang="zh-CN" sz="3858" dirty="0" smtClean="0">
                <a:latin typeface="Calibri"/>
                <a:cs typeface="Calibri"/>
              </a:rPr>
              <a:t> </a:t>
            </a:r>
            <a:r>
              <a:rPr lang="en-US" altLang="zh-CN" sz="3858" b="1" dirty="0" smtClean="0">
                <a:solidFill>
                  <a:srgbClr val="FFFFFF"/>
                </a:solidFill>
                <a:latin typeface="Calibri"/>
                <a:cs typeface="Calibri"/>
              </a:rPr>
              <a:t>Read/Write</a:t>
            </a:r>
            <a:r>
              <a:rPr lang="en-US" altLang="zh-CN" sz="3858" dirty="0" smtClean="0">
                <a:latin typeface="Calibri"/>
                <a:cs typeface="Calibri"/>
              </a:rPr>
              <a:t> </a:t>
            </a:r>
            <a:r>
              <a:rPr lang="en-US" altLang="zh-CN" sz="3858" b="1" dirty="0" smtClean="0">
                <a:solidFill>
                  <a:srgbClr val="FFFFFF"/>
                </a:solidFill>
                <a:latin typeface="Calibri"/>
                <a:cs typeface="Calibri"/>
              </a:rPr>
              <a:t>and</a:t>
            </a:r>
            <a:r>
              <a:rPr lang="en-US" altLang="zh-CN" sz="3858" dirty="0" smtClean="0">
                <a:latin typeface="Calibri"/>
                <a:cs typeface="Calibri"/>
              </a:rPr>
              <a:t> </a:t>
            </a:r>
            <a:r>
              <a:rPr lang="en-US" altLang="zh-CN" sz="3858" b="1" dirty="0" smtClean="0">
                <a:solidFill>
                  <a:srgbClr val="FFFFFF"/>
                </a:solidFill>
                <a:latin typeface="Calibri"/>
                <a:cs typeface="Calibri"/>
              </a:rPr>
              <a:t>Compute</a:t>
            </a:r>
          </a:p>
          <a:p>
            <a:pPr>
              <a:lnSpc>
                <a:spcPts val="3500"/>
              </a:lnSpc>
              <a:tabLst>
                <a:tab pos="3314700" algn="l"/>
              </a:tabLst>
            </a:pPr>
            <a:r>
              <a:rPr lang="en-US" altLang="zh-CN" sz="2806" b="1" dirty="0" smtClean="0">
                <a:solidFill>
                  <a:srgbClr val="90A7BF"/>
                </a:solidFill>
                <a:latin typeface="Calibri"/>
                <a:cs typeface="Calibri"/>
              </a:rPr>
              <a:t>Using</a:t>
            </a:r>
            <a:r>
              <a:rPr lang="en-US" altLang="zh-CN" sz="2806" dirty="0" smtClean="0">
                <a:latin typeface="Calibri"/>
                <a:cs typeface="Calibri"/>
              </a:rPr>
              <a:t> </a:t>
            </a:r>
            <a:r>
              <a:rPr lang="en-US" altLang="zh-CN" sz="2806" b="1" dirty="0" smtClean="0">
                <a:solidFill>
                  <a:srgbClr val="90A7BF"/>
                </a:solidFill>
                <a:latin typeface="Calibri"/>
                <a:cs typeface="Calibri"/>
              </a:rPr>
              <a:t>DMA</a:t>
            </a:r>
            <a:r>
              <a:rPr lang="en-US" altLang="zh-CN" sz="2806" dirty="0" smtClean="0">
                <a:latin typeface="Calibri"/>
                <a:cs typeface="Calibri"/>
              </a:rPr>
              <a:t> </a:t>
            </a:r>
            <a:r>
              <a:rPr lang="en-US" altLang="zh-CN" sz="2806" b="1" dirty="0" smtClean="0">
                <a:solidFill>
                  <a:srgbClr val="90A7BF"/>
                </a:solidFill>
                <a:latin typeface="Calibri"/>
                <a:cs typeface="Calibri"/>
              </a:rPr>
              <a:t>hardware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000"/>
              </a:lnSpc>
              <a:tabLst>
                <a:tab pos="3314700" algn="l"/>
              </a:tabLst>
            </a:pPr>
            <a:r>
              <a:rPr lang="en-US" altLang="zh-CN" dirty="0" smtClean="0">
                <a:latin typeface="Calibri"/>
                <a:cs typeface="Calibri"/>
              </a:rPr>
              <a:t>	</a:t>
            </a:r>
            <a:r>
              <a:rPr lang="en-US" altLang="zh-CN" sz="2192" dirty="0" smtClean="0">
                <a:solidFill>
                  <a:srgbClr val="FFFFFF"/>
                </a:solidFill>
                <a:latin typeface="Calibri"/>
                <a:cs typeface="Calibri"/>
              </a:rPr>
              <a:t>100</a:t>
            </a:r>
            <a:r>
              <a:rPr lang="en-US" altLang="zh-CN" sz="2192" dirty="0" smtClean="0">
                <a:latin typeface="Calibri"/>
                <a:cs typeface="Calibri"/>
              </a:rPr>
              <a:t> </a:t>
            </a:r>
            <a:r>
              <a:rPr lang="en-US" altLang="zh-CN" sz="2192" dirty="0" smtClean="0">
                <a:solidFill>
                  <a:srgbClr val="FFFFFF"/>
                </a:solidFill>
                <a:latin typeface="Calibri"/>
                <a:cs typeface="Calibri"/>
              </a:rPr>
              <a:t>iterations</a:t>
            </a:r>
            <a:r>
              <a:rPr lang="en-US" altLang="zh-CN" sz="2192" dirty="0" smtClean="0">
                <a:latin typeface="Calibri"/>
                <a:cs typeface="Calibri"/>
              </a:rPr>
              <a:t> </a:t>
            </a:r>
            <a:r>
              <a:rPr lang="en-US" altLang="zh-CN" sz="2192" dirty="0" smtClean="0">
                <a:solidFill>
                  <a:srgbClr val="FFFFFF"/>
                </a:solidFill>
                <a:latin typeface="Calibri"/>
                <a:cs typeface="Calibri"/>
              </a:rPr>
              <a:t>in</a:t>
            </a:r>
            <a:r>
              <a:rPr lang="en-US" altLang="zh-CN" sz="2192" dirty="0" smtClean="0">
                <a:latin typeface="Calibri"/>
                <a:cs typeface="Calibri"/>
              </a:rPr>
              <a:t> </a:t>
            </a:r>
            <a:r>
              <a:rPr lang="en-US" altLang="zh-CN" sz="2192" dirty="0" smtClean="0">
                <a:solidFill>
                  <a:srgbClr val="FFFFFF"/>
                </a:solidFill>
                <a:latin typeface="Calibri"/>
                <a:cs typeface="Calibri"/>
              </a:rPr>
              <a:t>604</a:t>
            </a:r>
            <a:r>
              <a:rPr lang="en-US" altLang="zh-CN" sz="2192" dirty="0" smtClean="0">
                <a:latin typeface="Calibri"/>
                <a:cs typeface="Calibri"/>
              </a:rPr>
              <a:t> </a:t>
            </a:r>
            <a:r>
              <a:rPr lang="en-US" altLang="zh-CN" sz="2192" dirty="0" smtClean="0">
                <a:solidFill>
                  <a:srgbClr val="FFFFFF"/>
                </a:solidFill>
                <a:latin typeface="Calibri"/>
                <a:cs typeface="Calibri"/>
              </a:rPr>
              <a:t>ms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14400"/>
            <a:ext cx="7883396"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Overlapping</a:t>
            </a:r>
            <a:r>
              <a:rPr lang="en-US" altLang="zh-CN" sz="3858" dirty="0" smtClean="0">
                <a:latin typeface="Calibri"/>
                <a:cs typeface="Calibri"/>
              </a:rPr>
              <a:t> </a:t>
            </a:r>
            <a:r>
              <a:rPr lang="en-US" altLang="zh-CN" sz="3858" b="1" dirty="0" smtClean="0">
                <a:solidFill>
                  <a:srgbClr val="FFFFFF"/>
                </a:solidFill>
                <a:latin typeface="Calibri"/>
                <a:cs typeface="Calibri"/>
              </a:rPr>
              <a:t>Read/Write</a:t>
            </a:r>
            <a:r>
              <a:rPr lang="en-US" altLang="zh-CN" sz="3858" dirty="0" smtClean="0">
                <a:latin typeface="Calibri"/>
                <a:cs typeface="Calibri"/>
              </a:rPr>
              <a:t> </a:t>
            </a:r>
            <a:r>
              <a:rPr lang="en-US" altLang="zh-CN" sz="3858" b="1" dirty="0" smtClean="0">
                <a:solidFill>
                  <a:srgbClr val="FFFFFF"/>
                </a:solidFill>
                <a:latin typeface="Calibri"/>
                <a:cs typeface="Calibri"/>
              </a:rPr>
              <a:t>and</a:t>
            </a:r>
            <a:r>
              <a:rPr lang="en-US" altLang="zh-CN" sz="3858" dirty="0" smtClean="0">
                <a:latin typeface="Calibri"/>
                <a:cs typeface="Calibri"/>
              </a:rPr>
              <a:t> </a:t>
            </a:r>
            <a:r>
              <a:rPr lang="en-US" altLang="zh-CN" sz="3858" b="1" dirty="0" smtClean="0">
                <a:solidFill>
                  <a:srgbClr val="FFFFFF"/>
                </a:solidFill>
                <a:latin typeface="Calibri"/>
                <a:cs typeface="Calibri"/>
              </a:rPr>
              <a:t>Compute</a:t>
            </a:r>
          </a:p>
          <a:p>
            <a:pPr>
              <a:lnSpc>
                <a:spcPts val="3500"/>
              </a:lnSpc>
              <a:tabLst/>
            </a:pPr>
            <a:r>
              <a:rPr lang="en-US" altLang="zh-CN" sz="2806" b="1" dirty="0" smtClean="0">
                <a:solidFill>
                  <a:srgbClr val="90A7BF"/>
                </a:solidFill>
                <a:latin typeface="Calibri"/>
                <a:cs typeface="Calibri"/>
              </a:rPr>
              <a:t>For</a:t>
            </a:r>
            <a:r>
              <a:rPr lang="en-US" altLang="zh-CN" sz="2806" dirty="0" smtClean="0">
                <a:latin typeface="Calibri"/>
                <a:cs typeface="Calibri"/>
              </a:rPr>
              <a:t> </a:t>
            </a:r>
            <a:r>
              <a:rPr lang="en-US" altLang="zh-CN" sz="2806" b="1" dirty="0" smtClean="0">
                <a:solidFill>
                  <a:srgbClr val="90A7BF"/>
                </a:solidFill>
                <a:latin typeface="Calibri"/>
                <a:cs typeface="Calibri"/>
              </a:rPr>
              <a:t>M</a:t>
            </a:r>
            <a:r>
              <a:rPr lang="en-US" altLang="zh-CN" sz="2806" dirty="0" smtClean="0">
                <a:latin typeface="Calibri"/>
                <a:cs typeface="Calibri"/>
              </a:rPr>
              <a:t> </a:t>
            </a:r>
            <a:r>
              <a:rPr lang="en-US" altLang="zh-CN" sz="2806" b="1" dirty="0" smtClean="0">
                <a:solidFill>
                  <a:srgbClr val="90A7BF"/>
                </a:solidFill>
                <a:latin typeface="Calibri"/>
                <a:cs typeface="Calibri"/>
              </a:rPr>
              <a:t>input</a:t>
            </a:r>
            <a:r>
              <a:rPr lang="en-US" altLang="zh-CN" sz="2806" dirty="0" smtClean="0">
                <a:latin typeface="Calibri"/>
                <a:cs typeface="Calibri"/>
              </a:rPr>
              <a:t> </a:t>
            </a:r>
            <a:r>
              <a:rPr lang="en-US" altLang="zh-CN" sz="2806" b="1" dirty="0" smtClean="0">
                <a:solidFill>
                  <a:srgbClr val="90A7BF"/>
                </a:solidFill>
                <a:latin typeface="Calibri"/>
                <a:cs typeface="Calibri"/>
              </a:rPr>
              <a:t>and</a:t>
            </a:r>
            <a:r>
              <a:rPr lang="en-US" altLang="zh-CN" sz="2806" dirty="0" smtClean="0">
                <a:latin typeface="Calibri"/>
                <a:cs typeface="Calibri"/>
              </a:rPr>
              <a:t> </a:t>
            </a:r>
            <a:r>
              <a:rPr lang="en-US" altLang="zh-CN" sz="2806" b="1" dirty="0" smtClean="0">
                <a:solidFill>
                  <a:srgbClr val="90A7BF"/>
                </a:solidFill>
                <a:latin typeface="Calibri"/>
                <a:cs typeface="Calibri"/>
              </a:rPr>
              <a:t>output</a:t>
            </a:r>
            <a:r>
              <a:rPr lang="en-US" altLang="zh-CN" sz="2806" dirty="0" smtClean="0">
                <a:latin typeface="Calibri"/>
                <a:cs typeface="Calibri"/>
              </a:rPr>
              <a:t> </a:t>
            </a:r>
            <a:r>
              <a:rPr lang="en-US" altLang="zh-CN" sz="2806" b="1" dirty="0" smtClean="0">
                <a:solidFill>
                  <a:srgbClr val="90A7BF"/>
                </a:solidFill>
                <a:latin typeface="Calibri"/>
                <a:cs typeface="Calibri"/>
              </a:rPr>
              <a:t>buffers</a:t>
            </a:r>
          </a:p>
        </p:txBody>
      </p:sp>
      <p:sp>
        <p:nvSpPr>
          <p:cNvPr id="5" name="TextBox 1"/>
          <p:cNvSpPr txBox="1"/>
          <p:nvPr/>
        </p:nvSpPr>
        <p:spPr>
          <a:xfrm>
            <a:off x="838200" y="2273300"/>
            <a:ext cx="6146800" cy="3441700"/>
          </a:xfrm>
          <a:prstGeom prst="rect">
            <a:avLst/>
          </a:prstGeom>
          <a:noFill/>
        </p:spPr>
        <p:txBody>
          <a:bodyPr wrap="none" lIns="0" tIns="0" rIns="0" rtlCol="0">
            <a:spAutoFit/>
          </a:bodyPr>
          <a:lstStyle/>
          <a:p>
            <a:pPr>
              <a:lnSpc>
                <a:spcPts val="1800"/>
              </a:lnSpc>
              <a:tabLst>
                <a:tab pos="241300" algn="l"/>
              </a:tabLst>
            </a:pPr>
            <a:r>
              <a:rPr lang="en-US" altLang="zh-CN" sz="1578" dirty="0" smtClean="0">
                <a:solidFill>
                  <a:srgbClr val="FFFFFF"/>
                </a:solidFill>
                <a:latin typeface="Menlo" pitchFamily="18" charset="0"/>
                <a:cs typeface="Menlo" pitchFamily="18" charset="0"/>
              </a:rPr>
              <a:t>clEnqueueWriteBuffer(q,data[0],</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sz="1578" dirty="0" smtClean="0">
                <a:solidFill>
                  <a:srgbClr val="FFFFFF"/>
                </a:solidFill>
                <a:latin typeface="Menlo" pitchFamily="18" charset="0"/>
                <a:cs typeface="Menlo" pitchFamily="18" charset="0"/>
              </a:rPr>
              <a:t>clSetKernelArg(k,0,sizeof(cl_mem),&amp;data[0]);</a:t>
            </a:r>
          </a:p>
          <a:p>
            <a:pPr>
              <a:lnSpc>
                <a:spcPts val="1700"/>
              </a:lnSpc>
              <a:tabLst>
                <a:tab pos="241300" algn="l"/>
              </a:tabLst>
            </a:pPr>
            <a:r>
              <a:rPr lang="en-US" altLang="zh-CN" sz="1578" dirty="0" smtClean="0">
                <a:solidFill>
                  <a:srgbClr val="FFFFFF"/>
                </a:solidFill>
                <a:latin typeface="Menlo" pitchFamily="18" charset="0"/>
                <a:cs typeface="Menlo" pitchFamily="18" charset="0"/>
              </a:rPr>
              <a:t>clEnqueueNDRangeKernel(q,k,...);</a:t>
            </a:r>
          </a:p>
          <a:p>
            <a:pPr>
              <a:lnSpc>
                <a:spcPts val="1000"/>
              </a:lnSpc>
            </a:pPr>
            <a:endParaRPr lang="en-US" altLang="zh-CN" dirty="0" smtClean="0"/>
          </a:p>
          <a:p>
            <a:pPr>
              <a:lnSpc>
                <a:spcPts val="2500"/>
              </a:lnSpc>
              <a:tabLst>
                <a:tab pos="241300" algn="l"/>
              </a:tabLst>
            </a:pPr>
            <a:r>
              <a:rPr lang="en-US" altLang="zh-CN" sz="1578" dirty="0" smtClean="0">
                <a:solidFill>
                  <a:srgbClr val="FFFFFF"/>
                </a:solidFill>
                <a:latin typeface="Menlo" pitchFamily="18" charset="0"/>
                <a:cs typeface="Menlo" pitchFamily="18" charset="0"/>
              </a:rPr>
              <a:t>for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i=1;i!=M-1;++i)</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clEnqueueWriteBuffer(q,data[(i+1)],</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clSetKernelArg(k,0,sizeof(cl_mem),&amp;data[i]);</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clEnqueueNDRangeKernel(q,k,...);</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clEnqueueReadBuffer(q,data[(i-1)],</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sz="1578" dirty="0" smtClean="0">
                <a:solidFill>
                  <a:srgbClr val="FFFFFF"/>
                </a:solidFill>
                <a:latin typeface="Menlo" pitchFamily="18" charset="0"/>
                <a:cs typeface="Menlo" pitchFamily="18" charset="0"/>
              </a:rPr>
              <a:t>}</a:t>
            </a:r>
          </a:p>
          <a:p>
            <a:pPr>
              <a:lnSpc>
                <a:spcPts val="1000"/>
              </a:lnSpc>
            </a:pPr>
            <a:endParaRPr lang="en-US" altLang="zh-CN" dirty="0" smtClean="0"/>
          </a:p>
          <a:p>
            <a:pPr>
              <a:lnSpc>
                <a:spcPts val="2700"/>
              </a:lnSpc>
              <a:tabLst>
                <a:tab pos="241300" algn="l"/>
              </a:tabLst>
            </a:pPr>
            <a:r>
              <a:rPr lang="en-US" altLang="zh-CN" sz="1578" dirty="0" smtClean="0">
                <a:solidFill>
                  <a:srgbClr val="FFFFFF"/>
                </a:solidFill>
                <a:latin typeface="Menlo" pitchFamily="18" charset="0"/>
                <a:cs typeface="Menlo" pitchFamily="18" charset="0"/>
              </a:rPr>
              <a:t>clSetKernelArg(k,0,sizeof(cl_mem),&amp;data[(M-1)]);</a:t>
            </a:r>
          </a:p>
          <a:p>
            <a:pPr>
              <a:lnSpc>
                <a:spcPts val="1700"/>
              </a:lnSpc>
              <a:tabLst>
                <a:tab pos="241300" algn="l"/>
              </a:tabLst>
            </a:pPr>
            <a:r>
              <a:rPr lang="en-US" altLang="zh-CN" sz="1578" dirty="0" smtClean="0">
                <a:solidFill>
                  <a:srgbClr val="FFFFFF"/>
                </a:solidFill>
                <a:latin typeface="Menlo" pitchFamily="18" charset="0"/>
                <a:cs typeface="Menlo" pitchFamily="18" charset="0"/>
              </a:rPr>
              <a:t>clEnqueueNDRangeKernel(q,k,...);</a:t>
            </a:r>
          </a:p>
          <a:p>
            <a:pPr>
              <a:lnSpc>
                <a:spcPts val="1700"/>
              </a:lnSpc>
              <a:tabLst>
                <a:tab pos="241300" algn="l"/>
              </a:tabLst>
            </a:pPr>
            <a:r>
              <a:rPr lang="en-US" altLang="zh-CN" sz="1578" dirty="0" smtClean="0">
                <a:solidFill>
                  <a:srgbClr val="FFFFFF"/>
                </a:solidFill>
                <a:latin typeface="Menlo" pitchFamily="18" charset="0"/>
                <a:cs typeface="Menlo" pitchFamily="18" charset="0"/>
              </a:rPr>
              <a:t>clEnqueueReadBuffer(q,data[(M-1)],</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sz="1578" dirty="0" smtClean="0">
                <a:solidFill>
                  <a:srgbClr val="FFFFFF"/>
                </a:solidFill>
                <a:latin typeface="Menlo" pitchFamily="18" charset="0"/>
                <a:cs typeface="Menlo" pitchFamily="18" charset="0"/>
              </a:rPr>
              <a:t>clFlush(q);</a:t>
            </a:r>
          </a:p>
        </p:txBody>
      </p:sp>
      <p:sp>
        <p:nvSpPr>
          <p:cNvPr id="6" name="TextBox 1"/>
          <p:cNvSpPr txBox="1"/>
          <p:nvPr/>
        </p:nvSpPr>
        <p:spPr>
          <a:xfrm>
            <a:off x="7150100" y="2171700"/>
            <a:ext cx="2832985" cy="643133"/>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All</a:t>
            </a:r>
            <a:r>
              <a:rPr lang="en-US" altLang="zh-CN" sz="2192" dirty="0" smtClean="0">
                <a:latin typeface="Calibri"/>
                <a:cs typeface="Calibri"/>
              </a:rPr>
              <a:t> </a:t>
            </a:r>
            <a:r>
              <a:rPr lang="en-US" altLang="zh-CN" sz="2192" dirty="0" smtClean="0">
                <a:solidFill>
                  <a:srgbClr val="FFFFFF"/>
                </a:solidFill>
                <a:latin typeface="Calibri"/>
                <a:cs typeface="Calibri"/>
              </a:rPr>
              <a:t>enqueued</a:t>
            </a:r>
            <a:r>
              <a:rPr lang="en-US" altLang="zh-CN" sz="2192" dirty="0" smtClean="0">
                <a:latin typeface="Calibri"/>
                <a:cs typeface="Calibri"/>
              </a:rPr>
              <a:t> </a:t>
            </a:r>
            <a:r>
              <a:rPr lang="en-US" altLang="zh-CN" sz="2192" dirty="0" smtClean="0">
                <a:solidFill>
                  <a:srgbClr val="FFFFFF"/>
                </a:solidFill>
                <a:latin typeface="Calibri"/>
                <a:cs typeface="Calibri"/>
              </a:rPr>
              <a:t>commands</a:t>
            </a:r>
          </a:p>
          <a:p>
            <a:pPr>
              <a:lnSpc>
                <a:spcPts val="2300"/>
              </a:lnSpc>
              <a:tabLst/>
            </a:pPr>
            <a:r>
              <a:rPr lang="en-US" altLang="zh-CN" sz="2192" dirty="0" smtClean="0">
                <a:solidFill>
                  <a:srgbClr val="FFFFFF"/>
                </a:solidFill>
                <a:latin typeface="Calibri"/>
                <a:cs typeface="Calibri"/>
              </a:rPr>
              <a:t>are</a:t>
            </a:r>
            <a:r>
              <a:rPr lang="en-US" altLang="zh-CN" sz="2192" dirty="0" smtClean="0">
                <a:latin typeface="Calibri"/>
                <a:cs typeface="Calibri"/>
              </a:rPr>
              <a:t> </a:t>
            </a:r>
            <a:r>
              <a:rPr lang="en-US" altLang="zh-CN" sz="2192" dirty="0" smtClean="0">
                <a:solidFill>
                  <a:srgbClr val="F6BA1B"/>
                </a:solidFill>
                <a:latin typeface="Calibri"/>
                <a:cs typeface="Calibri"/>
              </a:rPr>
              <a:t>non-blocking</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39800"/>
            <a:ext cx="5519338"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Programming Tips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6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Prefer</a:t>
            </a:r>
            <a:r>
              <a:rPr lang="en-US" altLang="zh-CN" sz="2455" dirty="0" smtClean="0">
                <a:latin typeface="Calibri"/>
                <a:cs typeface="Calibri"/>
              </a:rPr>
              <a:t> </a:t>
            </a:r>
            <a:r>
              <a:rPr lang="en-US" altLang="zh-CN" sz="2455" dirty="0" smtClean="0">
                <a:solidFill>
                  <a:srgbClr val="FFFFFF"/>
                </a:solidFill>
                <a:latin typeface="Calibri"/>
                <a:cs typeface="Calibri"/>
              </a:rPr>
              <a:t>page</a:t>
            </a:r>
            <a:r>
              <a:rPr lang="en-US" altLang="zh-CN" sz="2455" dirty="0" smtClean="0">
                <a:latin typeface="Calibri"/>
                <a:cs typeface="Calibri"/>
              </a:rPr>
              <a:t> </a:t>
            </a:r>
            <a:r>
              <a:rPr lang="en-US" altLang="zh-CN" sz="2455" dirty="0" smtClean="0">
                <a:solidFill>
                  <a:srgbClr val="FFFFFF"/>
                </a:solidFill>
                <a:latin typeface="Calibri"/>
                <a:cs typeface="Calibri"/>
              </a:rPr>
              <a:t>aligned</a:t>
            </a:r>
            <a:r>
              <a:rPr lang="en-US" altLang="zh-CN" sz="2455" dirty="0" smtClean="0">
                <a:latin typeface="Calibri"/>
                <a:cs typeface="Calibri"/>
              </a:rPr>
              <a:t> </a:t>
            </a:r>
            <a:r>
              <a:rPr lang="en-US" altLang="zh-CN" sz="2455" dirty="0" smtClean="0">
                <a:solidFill>
                  <a:srgbClr val="FFFFFF"/>
                </a:solidFill>
                <a:latin typeface="Calibri"/>
                <a:cs typeface="Calibri"/>
              </a:rPr>
              <a:t>pointers</a:t>
            </a:r>
            <a:r>
              <a:rPr lang="en-US" altLang="zh-CN" sz="2455" dirty="0" smtClean="0">
                <a:latin typeface="Calibri"/>
                <a:cs typeface="Calibri"/>
              </a:rPr>
              <a:t> </a:t>
            </a:r>
            <a:r>
              <a:rPr lang="en-US" altLang="zh-CN" sz="2455" dirty="0" smtClean="0">
                <a:solidFill>
                  <a:srgbClr val="FFFFFF"/>
                </a:solidFill>
                <a:latin typeface="Calibri"/>
                <a:cs typeface="Calibri"/>
              </a:rPr>
              <a:t>for</a:t>
            </a:r>
            <a:r>
              <a:rPr lang="en-US" altLang="zh-CN" sz="2455" dirty="0" smtClean="0">
                <a:latin typeface="Calibri"/>
                <a:cs typeface="Calibri"/>
              </a:rPr>
              <a:t> </a:t>
            </a:r>
            <a:r>
              <a:rPr lang="en-US" altLang="zh-CN" sz="2455" dirty="0" smtClean="0">
                <a:solidFill>
                  <a:srgbClr val="FFFFFF"/>
                </a:solidFill>
                <a:latin typeface="Calibri"/>
                <a:cs typeface="Calibri"/>
              </a:rPr>
              <a:t>host</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
        <p:nvSpPr>
          <p:cNvPr id="5" name="TextBox 1"/>
          <p:cNvSpPr txBox="1"/>
          <p:nvPr/>
        </p:nvSpPr>
        <p:spPr>
          <a:xfrm>
            <a:off x="990600" y="2667000"/>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
        <p:nvSpPr>
          <p:cNvPr id="6" name="TextBox 1"/>
          <p:cNvSpPr txBox="1"/>
          <p:nvPr/>
        </p:nvSpPr>
        <p:spPr>
          <a:xfrm>
            <a:off x="1130300" y="2628900"/>
            <a:ext cx="6567113" cy="1015244"/>
          </a:xfrm>
          <a:prstGeom prst="rect">
            <a:avLst/>
          </a:prstGeom>
          <a:noFill/>
        </p:spPr>
        <p:txBody>
          <a:bodyPr wrap="none" lIns="0" tIns="0" rIns="0" rtlCol="0">
            <a:spAutoFit/>
          </a:bodyPr>
          <a:lstStyle/>
          <a:p>
            <a:pPr>
              <a:lnSpc>
                <a:spcPts val="2500"/>
              </a:lnSpc>
              <a:tabLst/>
            </a:pPr>
            <a:r>
              <a:rPr lang="en-US" altLang="zh-CN" sz="2367" dirty="0" smtClean="0">
                <a:solidFill>
                  <a:srgbClr val="FFFFFF"/>
                </a:solidFill>
                <a:latin typeface="Calibri"/>
                <a:cs typeface="Calibri"/>
              </a:rPr>
              <a:t>CL_MEM_USE_HOST_PTR</a:t>
            </a:r>
            <a:r>
              <a:rPr lang="en-US" altLang="zh-CN" sz="2367" dirty="0" smtClean="0">
                <a:latin typeface="Calibri"/>
                <a:cs typeface="Calibri"/>
              </a:rPr>
              <a:t> </a:t>
            </a:r>
            <a:r>
              <a:rPr lang="en-US" altLang="zh-CN" sz="2367" dirty="0" smtClean="0">
                <a:solidFill>
                  <a:srgbClr val="FFFFFF"/>
                </a:solidFill>
                <a:latin typeface="Calibri"/>
                <a:cs typeface="Calibri"/>
              </a:rPr>
              <a:t>buffers</a:t>
            </a:r>
            <a:r>
              <a:rPr lang="en-US" altLang="zh-CN" sz="2367" dirty="0" smtClean="0">
                <a:latin typeface="Calibri"/>
                <a:cs typeface="Calibri"/>
              </a:rPr>
              <a:t> </a:t>
            </a:r>
            <a:r>
              <a:rPr lang="en-US" altLang="zh-CN" sz="2367" dirty="0" smtClean="0">
                <a:solidFill>
                  <a:srgbClr val="FFFFFF"/>
                </a:solidFill>
                <a:latin typeface="Calibri"/>
                <a:cs typeface="Calibri"/>
              </a:rPr>
              <a:t>and</a:t>
            </a:r>
            <a:r>
              <a:rPr lang="en-US" altLang="zh-CN" sz="2367" dirty="0" smtClean="0">
                <a:latin typeface="Calibri"/>
                <a:cs typeface="Calibri"/>
              </a:rPr>
              <a:t> </a:t>
            </a:r>
            <a:r>
              <a:rPr lang="en-US" altLang="zh-CN" sz="2367" dirty="0" smtClean="0">
                <a:solidFill>
                  <a:srgbClr val="FFFFFF"/>
                </a:solidFill>
                <a:latin typeface="Calibri"/>
                <a:cs typeface="Calibri"/>
              </a:rPr>
              <a:t>images</a:t>
            </a:r>
          </a:p>
          <a:p>
            <a:pPr>
              <a:lnSpc>
                <a:spcPts val="2500"/>
              </a:lnSpc>
            </a:pPr>
            <a:r>
              <a:rPr lang="en-US" altLang="zh-CN" sz="2367" dirty="0">
                <a:solidFill>
                  <a:srgbClr val="FFFFFF"/>
                </a:solidFill>
                <a:cs typeface="Calibri"/>
              </a:rPr>
              <a:t>Source</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destination</a:t>
            </a:r>
            <a:r>
              <a:rPr lang="en-US" altLang="zh-CN" sz="2367" dirty="0">
                <a:cs typeface="Calibri"/>
              </a:rPr>
              <a:t> </a:t>
            </a:r>
            <a:r>
              <a:rPr lang="en-US" altLang="zh-CN" sz="2367" dirty="0">
                <a:solidFill>
                  <a:srgbClr val="FFFFFF"/>
                </a:solidFill>
                <a:cs typeface="Calibri"/>
              </a:rPr>
              <a:t>for</a:t>
            </a:r>
            <a:r>
              <a:rPr lang="en-US" altLang="zh-CN" sz="2367" dirty="0">
                <a:cs typeface="Calibri"/>
              </a:rPr>
              <a:t> </a:t>
            </a:r>
            <a:r>
              <a:rPr lang="en-US" altLang="zh-CN" sz="2367" dirty="0">
                <a:solidFill>
                  <a:srgbClr val="FFFFFF"/>
                </a:solidFill>
                <a:cs typeface="Calibri"/>
              </a:rPr>
              <a:t>read</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write</a:t>
            </a:r>
            <a:r>
              <a:rPr lang="en-US" altLang="zh-CN" sz="2367" dirty="0">
                <a:cs typeface="Calibri"/>
              </a:rPr>
              <a:t> </a:t>
            </a:r>
            <a:r>
              <a:rPr lang="en-US" altLang="zh-CN" sz="2367" dirty="0">
                <a:solidFill>
                  <a:srgbClr val="FFFFFF"/>
                </a:solidFill>
                <a:cs typeface="Calibri"/>
              </a:rPr>
              <a:t>commands</a:t>
            </a:r>
          </a:p>
          <a:p>
            <a:pPr>
              <a:lnSpc>
                <a:spcPts val="2500"/>
              </a:lnSpc>
              <a:tabLst/>
            </a:pPr>
            <a:endParaRPr lang="en-US" altLang="zh-CN" sz="2367" dirty="0" smtClean="0">
              <a:solidFill>
                <a:srgbClr val="FFFFFF"/>
              </a:solidFill>
              <a:latin typeface="Calibri"/>
              <a:cs typeface="Calibri"/>
            </a:endParaRPr>
          </a:p>
        </p:txBody>
      </p:sp>
      <p:sp>
        <p:nvSpPr>
          <p:cNvPr id="7" name="TextBox 1"/>
          <p:cNvSpPr txBox="1"/>
          <p:nvPr/>
        </p:nvSpPr>
        <p:spPr>
          <a:xfrm>
            <a:off x="990600" y="3048000"/>
            <a:ext cx="0" cy="374043"/>
          </a:xfrm>
          <a:prstGeom prst="rect">
            <a:avLst/>
          </a:prstGeom>
          <a:noFill/>
        </p:spPr>
        <p:txBody>
          <a:bodyPr wrap="none" lIns="0" tIns="0" rIns="0" rtlCol="0">
            <a:spAutoFit/>
          </a:bodyPr>
          <a:lstStyle/>
          <a:p>
            <a:pPr>
              <a:lnSpc>
                <a:spcPts val="2500"/>
              </a:lnSpc>
              <a:tabLst/>
            </a:pPr>
            <a:endParaRPr lang="en-US" altLang="zh-CN" sz="2367" dirty="0" smtClean="0">
              <a:solidFill>
                <a:srgbClr val="FFFFFF"/>
              </a:solidFill>
              <a:latin typeface="Calibri"/>
              <a:cs typeface="Calibri"/>
            </a:endParaRPr>
          </a:p>
        </p:txBody>
      </p:sp>
      <p:sp>
        <p:nvSpPr>
          <p:cNvPr id="8" name="TextBox 1"/>
          <p:cNvSpPr txBox="1"/>
          <p:nvPr/>
        </p:nvSpPr>
        <p:spPr>
          <a:xfrm>
            <a:off x="1002506" y="3017837"/>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39800"/>
            <a:ext cx="5519338"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Programming Tips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6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Prefer</a:t>
            </a:r>
            <a:r>
              <a:rPr lang="en-US" altLang="zh-CN" sz="2455" dirty="0" smtClean="0">
                <a:latin typeface="Calibri"/>
                <a:cs typeface="Calibri"/>
              </a:rPr>
              <a:t> </a:t>
            </a:r>
            <a:r>
              <a:rPr lang="en-US" altLang="zh-CN" sz="2455" dirty="0" smtClean="0">
                <a:solidFill>
                  <a:srgbClr val="FFFFFF"/>
                </a:solidFill>
                <a:latin typeface="Calibri"/>
                <a:cs typeface="Calibri"/>
              </a:rPr>
              <a:t>page</a:t>
            </a:r>
            <a:r>
              <a:rPr lang="en-US" altLang="zh-CN" sz="2455" dirty="0" smtClean="0">
                <a:latin typeface="Calibri"/>
                <a:cs typeface="Calibri"/>
              </a:rPr>
              <a:t> </a:t>
            </a:r>
            <a:r>
              <a:rPr lang="en-US" altLang="zh-CN" sz="2455" dirty="0" smtClean="0">
                <a:solidFill>
                  <a:srgbClr val="FFFFFF"/>
                </a:solidFill>
                <a:latin typeface="Calibri"/>
                <a:cs typeface="Calibri"/>
              </a:rPr>
              <a:t>aligned</a:t>
            </a:r>
            <a:r>
              <a:rPr lang="en-US" altLang="zh-CN" sz="2455" dirty="0" smtClean="0">
                <a:latin typeface="Calibri"/>
                <a:cs typeface="Calibri"/>
              </a:rPr>
              <a:t> </a:t>
            </a:r>
            <a:r>
              <a:rPr lang="en-US" altLang="zh-CN" sz="2455" dirty="0" smtClean="0">
                <a:solidFill>
                  <a:srgbClr val="FFFFFF"/>
                </a:solidFill>
                <a:latin typeface="Calibri"/>
                <a:cs typeface="Calibri"/>
              </a:rPr>
              <a:t>pointers</a:t>
            </a:r>
            <a:r>
              <a:rPr lang="en-US" altLang="zh-CN" sz="2455" dirty="0" smtClean="0">
                <a:latin typeface="Calibri"/>
                <a:cs typeface="Calibri"/>
              </a:rPr>
              <a:t> </a:t>
            </a:r>
            <a:r>
              <a:rPr lang="en-US" altLang="zh-CN" sz="2455" dirty="0" smtClean="0">
                <a:solidFill>
                  <a:srgbClr val="FFFFFF"/>
                </a:solidFill>
                <a:latin typeface="Calibri"/>
                <a:cs typeface="Calibri"/>
              </a:rPr>
              <a:t>for</a:t>
            </a:r>
            <a:r>
              <a:rPr lang="en-US" altLang="zh-CN" sz="2455" dirty="0" smtClean="0">
                <a:latin typeface="Calibri"/>
                <a:cs typeface="Calibri"/>
              </a:rPr>
              <a:t> </a:t>
            </a:r>
            <a:r>
              <a:rPr lang="en-US" altLang="zh-CN" sz="2455" dirty="0" smtClean="0">
                <a:solidFill>
                  <a:srgbClr val="FFFFFF"/>
                </a:solidFill>
                <a:latin typeface="Calibri"/>
                <a:cs typeface="Calibri"/>
              </a:rPr>
              <a:t>host</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
        <p:nvSpPr>
          <p:cNvPr id="5" name="TextBox 1"/>
          <p:cNvSpPr txBox="1"/>
          <p:nvPr/>
        </p:nvSpPr>
        <p:spPr>
          <a:xfrm>
            <a:off x="990600" y="2667000"/>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
        <p:nvSpPr>
          <p:cNvPr id="6" name="TextBox 1"/>
          <p:cNvSpPr txBox="1"/>
          <p:nvPr/>
        </p:nvSpPr>
        <p:spPr>
          <a:xfrm>
            <a:off x="1130300" y="2628900"/>
            <a:ext cx="6567113" cy="1015244"/>
          </a:xfrm>
          <a:prstGeom prst="rect">
            <a:avLst/>
          </a:prstGeom>
          <a:noFill/>
        </p:spPr>
        <p:txBody>
          <a:bodyPr wrap="none" lIns="0" tIns="0" rIns="0" rtlCol="0">
            <a:spAutoFit/>
          </a:bodyPr>
          <a:lstStyle/>
          <a:p>
            <a:pPr>
              <a:lnSpc>
                <a:spcPts val="2500"/>
              </a:lnSpc>
              <a:tabLst/>
            </a:pPr>
            <a:r>
              <a:rPr lang="en-US" altLang="zh-CN" sz="2367" dirty="0" smtClean="0">
                <a:solidFill>
                  <a:srgbClr val="FFFFFF"/>
                </a:solidFill>
                <a:latin typeface="Calibri"/>
                <a:cs typeface="Calibri"/>
              </a:rPr>
              <a:t>CL_MEM_USE_HOST_PTR</a:t>
            </a:r>
            <a:r>
              <a:rPr lang="en-US" altLang="zh-CN" sz="2367" dirty="0" smtClean="0">
                <a:latin typeface="Calibri"/>
                <a:cs typeface="Calibri"/>
              </a:rPr>
              <a:t> </a:t>
            </a:r>
            <a:r>
              <a:rPr lang="en-US" altLang="zh-CN" sz="2367" dirty="0" smtClean="0">
                <a:solidFill>
                  <a:srgbClr val="FFFFFF"/>
                </a:solidFill>
                <a:latin typeface="Calibri"/>
                <a:cs typeface="Calibri"/>
              </a:rPr>
              <a:t>buffers</a:t>
            </a:r>
            <a:r>
              <a:rPr lang="en-US" altLang="zh-CN" sz="2367" dirty="0" smtClean="0">
                <a:latin typeface="Calibri"/>
                <a:cs typeface="Calibri"/>
              </a:rPr>
              <a:t> </a:t>
            </a:r>
            <a:r>
              <a:rPr lang="en-US" altLang="zh-CN" sz="2367" dirty="0" smtClean="0">
                <a:solidFill>
                  <a:srgbClr val="FFFFFF"/>
                </a:solidFill>
                <a:latin typeface="Calibri"/>
                <a:cs typeface="Calibri"/>
              </a:rPr>
              <a:t>and</a:t>
            </a:r>
            <a:r>
              <a:rPr lang="en-US" altLang="zh-CN" sz="2367" dirty="0" smtClean="0">
                <a:latin typeface="Calibri"/>
                <a:cs typeface="Calibri"/>
              </a:rPr>
              <a:t> </a:t>
            </a:r>
            <a:r>
              <a:rPr lang="en-US" altLang="zh-CN" sz="2367" dirty="0" smtClean="0">
                <a:solidFill>
                  <a:srgbClr val="FFFFFF"/>
                </a:solidFill>
                <a:latin typeface="Calibri"/>
                <a:cs typeface="Calibri"/>
              </a:rPr>
              <a:t>images</a:t>
            </a:r>
          </a:p>
          <a:p>
            <a:pPr>
              <a:lnSpc>
                <a:spcPts val="2500"/>
              </a:lnSpc>
            </a:pPr>
            <a:r>
              <a:rPr lang="en-US" altLang="zh-CN" sz="2367" dirty="0">
                <a:solidFill>
                  <a:srgbClr val="FFFFFF"/>
                </a:solidFill>
                <a:cs typeface="Calibri"/>
              </a:rPr>
              <a:t>Source</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destination</a:t>
            </a:r>
            <a:r>
              <a:rPr lang="en-US" altLang="zh-CN" sz="2367" dirty="0">
                <a:cs typeface="Calibri"/>
              </a:rPr>
              <a:t> </a:t>
            </a:r>
            <a:r>
              <a:rPr lang="en-US" altLang="zh-CN" sz="2367" dirty="0">
                <a:solidFill>
                  <a:srgbClr val="FFFFFF"/>
                </a:solidFill>
                <a:cs typeface="Calibri"/>
              </a:rPr>
              <a:t>for</a:t>
            </a:r>
            <a:r>
              <a:rPr lang="en-US" altLang="zh-CN" sz="2367" dirty="0">
                <a:cs typeface="Calibri"/>
              </a:rPr>
              <a:t> </a:t>
            </a:r>
            <a:r>
              <a:rPr lang="en-US" altLang="zh-CN" sz="2367" dirty="0">
                <a:solidFill>
                  <a:srgbClr val="FFFFFF"/>
                </a:solidFill>
                <a:cs typeface="Calibri"/>
              </a:rPr>
              <a:t>read</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write</a:t>
            </a:r>
            <a:r>
              <a:rPr lang="en-US" altLang="zh-CN" sz="2367" dirty="0">
                <a:cs typeface="Calibri"/>
              </a:rPr>
              <a:t> </a:t>
            </a:r>
            <a:r>
              <a:rPr lang="en-US" altLang="zh-CN" sz="2367" dirty="0">
                <a:solidFill>
                  <a:srgbClr val="FFFFFF"/>
                </a:solidFill>
                <a:cs typeface="Calibri"/>
              </a:rPr>
              <a:t>commands</a:t>
            </a:r>
          </a:p>
          <a:p>
            <a:pPr>
              <a:lnSpc>
                <a:spcPts val="2500"/>
              </a:lnSpc>
              <a:tabLst/>
            </a:pPr>
            <a:endParaRPr lang="en-US" altLang="zh-CN" sz="2367" dirty="0" smtClean="0">
              <a:solidFill>
                <a:srgbClr val="FFFFFF"/>
              </a:solidFill>
              <a:latin typeface="Calibri"/>
              <a:cs typeface="Calibri"/>
            </a:endParaRPr>
          </a:p>
        </p:txBody>
      </p:sp>
      <p:sp>
        <p:nvSpPr>
          <p:cNvPr id="7" name="TextBox 1"/>
          <p:cNvSpPr txBox="1"/>
          <p:nvPr/>
        </p:nvSpPr>
        <p:spPr>
          <a:xfrm>
            <a:off x="685800" y="3111500"/>
            <a:ext cx="8983606" cy="1781548"/>
          </a:xfrm>
          <a:prstGeom prst="rect">
            <a:avLst/>
          </a:prstGeom>
          <a:noFill/>
        </p:spPr>
        <p:txBody>
          <a:bodyPr wrap="none" lIns="0" tIns="0" rIns="0" rtlCol="0">
            <a:spAutoFit/>
          </a:bodyPr>
          <a:lstStyle/>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304800" algn="l"/>
              </a:tabLst>
            </a:pPr>
            <a:r>
              <a:rPr lang="en-US" altLang="zh-CN" sz="1578" dirty="0" smtClean="0">
                <a:solidFill>
                  <a:srgbClr val="FFFFFF"/>
                </a:solidFill>
                <a:latin typeface="Menlo" pitchFamily="18" charset="0"/>
                <a:cs typeface="Menlo" pitchFamily="18" charset="0"/>
              </a:rPr>
              <a:t>cl_float2*</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a:t>
            </a:r>
          </a:p>
          <a:p>
            <a:pPr>
              <a:lnSpc>
                <a:spcPts val="1700"/>
              </a:lnSpc>
              <a:tabLst>
                <a:tab pos="304800" algn="l"/>
              </a:tabLst>
            </a:pPr>
            <a:r>
              <a:rPr lang="en-US" altLang="zh-CN" sz="1578" dirty="0" smtClean="0">
                <a:solidFill>
                  <a:srgbClr val="FFFFFF"/>
                </a:solidFill>
                <a:latin typeface="Menlo" pitchFamily="18" charset="0"/>
                <a:cs typeface="Menlo" pitchFamily="18" charset="0"/>
              </a:rPr>
              <a:t>posix_memalign(&amp;</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,PAGE_SIZE,num_bytes);</a:t>
            </a:r>
          </a:p>
          <a:p>
            <a:pPr>
              <a:lnSpc>
                <a:spcPts val="1700"/>
              </a:lnSpc>
              <a:tabLst>
                <a:tab pos="304800" algn="l"/>
              </a:tabLst>
            </a:pPr>
            <a:r>
              <a:rPr lang="en-US" altLang="zh-CN" sz="1578" dirty="0" smtClean="0">
                <a:solidFill>
                  <a:srgbClr val="FFFFFF"/>
                </a:solidFill>
                <a:latin typeface="Menlo" pitchFamily="18" charset="0"/>
                <a:cs typeface="Menlo" pitchFamily="18" charset="0"/>
              </a:rPr>
              <a:t>...</a:t>
            </a:r>
          </a:p>
          <a:p>
            <a:pPr>
              <a:lnSpc>
                <a:spcPts val="1700"/>
              </a:lnSpc>
              <a:tabLst>
                <a:tab pos="304800" algn="l"/>
              </a:tabLst>
            </a:pPr>
            <a:r>
              <a:rPr lang="en-US" altLang="zh-CN" sz="1578" dirty="0" smtClean="0">
                <a:solidFill>
                  <a:srgbClr val="FFFFFF"/>
                </a:solidFill>
                <a:latin typeface="Menlo" pitchFamily="18" charset="0"/>
                <a:cs typeface="Menlo" pitchFamily="18" charset="0"/>
              </a:rPr>
              <a:t>cl_mem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clCreateBuffer(c,CL_MEM_USE_HOST_PTR,num_bytes,</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,&amp;err);</a:t>
            </a:r>
          </a:p>
          <a:p>
            <a:pPr>
              <a:lnSpc>
                <a:spcPts val="1700"/>
              </a:lnSpc>
              <a:tabLst>
                <a:tab pos="304800" algn="l"/>
              </a:tabLst>
            </a:pPr>
            <a:r>
              <a:rPr lang="en-US" altLang="zh-CN" sz="1578" dirty="0" smtClean="0">
                <a:solidFill>
                  <a:srgbClr val="FFFFFF"/>
                </a:solidFill>
                <a:latin typeface="Menlo" pitchFamily="18" charset="0"/>
                <a:cs typeface="Menlo" pitchFamily="18" charset="0"/>
              </a:rPr>
              <a:t>...</a:t>
            </a:r>
          </a:p>
          <a:p>
            <a:pPr>
              <a:lnSpc>
                <a:spcPts val="1700"/>
              </a:lnSpc>
              <a:tabLst>
                <a:tab pos="304800" algn="l"/>
              </a:tabLst>
            </a:pPr>
            <a:r>
              <a:rPr lang="en-US" altLang="zh-CN" sz="1578" dirty="0" smtClean="0">
                <a:solidFill>
                  <a:srgbClr val="FFFFFF"/>
                </a:solidFill>
                <a:latin typeface="Menlo" pitchFamily="18" charset="0"/>
                <a:cs typeface="Menlo" pitchFamily="18" charset="0"/>
              </a:rPr>
              <a:t>free(</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a:t>
            </a:r>
          </a:p>
        </p:txBody>
      </p:sp>
      <p:sp>
        <p:nvSpPr>
          <p:cNvPr id="8" name="TextBox 1"/>
          <p:cNvSpPr txBox="1"/>
          <p:nvPr/>
        </p:nvSpPr>
        <p:spPr>
          <a:xfrm>
            <a:off x="1002506" y="3017837"/>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21506" y="884237"/>
            <a:ext cx="2995076" cy="1237946"/>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Learning More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p:txBody>
      </p:sp>
      <p:sp>
        <p:nvSpPr>
          <p:cNvPr id="6" name="TextBox 1"/>
          <p:cNvSpPr txBox="1"/>
          <p:nvPr/>
        </p:nvSpPr>
        <p:spPr>
          <a:xfrm>
            <a:off x="621506" y="2103437"/>
            <a:ext cx="9989914" cy="4108817"/>
          </a:xfrm>
          <a:prstGeom prst="rect">
            <a:avLst/>
          </a:prstGeom>
          <a:noFill/>
        </p:spPr>
        <p:txBody>
          <a:bodyPr wrap="none" lIns="0" tIns="0" rIns="0" rtlCol="0">
            <a:spAutoFit/>
          </a:bodyPr>
          <a:lstStyle/>
          <a:p>
            <a:pPr>
              <a:defRPr/>
            </a:pPr>
            <a:r>
              <a:rPr lang="en-US" sz="3200" dirty="0" err="1">
                <a:solidFill>
                  <a:srgbClr val="FFFFFF"/>
                </a:solidFill>
              </a:rPr>
              <a:t>OpenCL</a:t>
            </a:r>
            <a:r>
              <a:rPr lang="en-US" sz="3200" dirty="0">
                <a:solidFill>
                  <a:srgbClr val="FFFFFF"/>
                </a:solidFill>
              </a:rPr>
              <a:t> Programming </a:t>
            </a:r>
            <a:r>
              <a:rPr lang="en-US" sz="3200" dirty="0" smtClean="0">
                <a:solidFill>
                  <a:srgbClr val="FFFFFF"/>
                </a:solidFill>
              </a:rPr>
              <a:t>Book</a:t>
            </a:r>
          </a:p>
          <a:p>
            <a:pPr>
              <a:defRPr/>
            </a:pPr>
            <a:r>
              <a:rPr lang="en-US" sz="2400" dirty="0" smtClean="0">
                <a:solidFill>
                  <a:srgbClr val="FFFFFF"/>
                </a:solidFill>
                <a:hlinkClick r:id="rId2"/>
              </a:rPr>
              <a:t>http</a:t>
            </a:r>
            <a:r>
              <a:rPr lang="en-US" sz="2400" dirty="0">
                <a:solidFill>
                  <a:srgbClr val="FFFFFF"/>
                </a:solidFill>
                <a:hlinkClick r:id="rId2"/>
              </a:rPr>
              <a:t>://www.fixstars.com/en/opencl/book/OpenCLProgrammingBook/contents/</a:t>
            </a:r>
            <a:endParaRPr lang="en-US" sz="2400" dirty="0">
              <a:solidFill>
                <a:srgbClr val="FFFFFF"/>
              </a:solidFill>
            </a:endParaRPr>
          </a:p>
          <a:p>
            <a:pPr>
              <a:defRPr/>
            </a:pPr>
            <a:endParaRPr lang="en-US" sz="3200" dirty="0" smtClean="0">
              <a:solidFill>
                <a:srgbClr val="FFFFFF"/>
              </a:solidFill>
            </a:endParaRPr>
          </a:p>
          <a:p>
            <a:pPr>
              <a:defRPr/>
            </a:pPr>
            <a:r>
              <a:rPr lang="en-US" sz="3200" dirty="0" err="1" smtClean="0">
                <a:solidFill>
                  <a:srgbClr val="FFFFFF"/>
                </a:solidFill>
              </a:rPr>
              <a:t>OpenCL</a:t>
            </a:r>
            <a:r>
              <a:rPr lang="en-US" sz="3200" dirty="0" smtClean="0">
                <a:solidFill>
                  <a:srgbClr val="FFFFFF"/>
                </a:solidFill>
              </a:rPr>
              <a:t> </a:t>
            </a:r>
            <a:r>
              <a:rPr lang="en-US" sz="3200" dirty="0">
                <a:solidFill>
                  <a:srgbClr val="FFFFFF"/>
                </a:solidFill>
              </a:rPr>
              <a:t>Programming Guide Source on Google </a:t>
            </a:r>
            <a:r>
              <a:rPr lang="en-US" sz="3200" dirty="0" smtClean="0">
                <a:solidFill>
                  <a:srgbClr val="FFFFFF"/>
                </a:solidFill>
              </a:rPr>
              <a:t>Code</a:t>
            </a:r>
            <a:endParaRPr lang="en-US" sz="3200" dirty="0" smtClean="0">
              <a:solidFill>
                <a:srgbClr val="FFFFFF"/>
              </a:solidFill>
              <a:hlinkClick r:id="rId3"/>
            </a:endParaRPr>
          </a:p>
          <a:p>
            <a:pPr>
              <a:defRPr/>
            </a:pPr>
            <a:r>
              <a:rPr lang="en-US" sz="3200" dirty="0" smtClean="0">
                <a:solidFill>
                  <a:srgbClr val="FFFFFF"/>
                </a:solidFill>
                <a:hlinkClick r:id="rId3"/>
              </a:rPr>
              <a:t>https</a:t>
            </a:r>
            <a:r>
              <a:rPr lang="en-US" sz="3200" dirty="0">
                <a:solidFill>
                  <a:srgbClr val="FFFFFF"/>
                </a:solidFill>
                <a:hlinkClick r:id="rId3"/>
              </a:rPr>
              <a:t>://code.google.com/p/opencl-book-samples</a:t>
            </a:r>
            <a:r>
              <a:rPr lang="en-US" sz="3200" dirty="0" smtClean="0">
                <a:solidFill>
                  <a:srgbClr val="FFFFFF"/>
                </a:solidFill>
                <a:hlinkClick r:id="rId3"/>
              </a:rPr>
              <a:t>/</a:t>
            </a:r>
            <a:endParaRPr lang="en-US" sz="3200" dirty="0" smtClean="0">
              <a:solidFill>
                <a:srgbClr val="FFFFFF"/>
              </a:solidFill>
            </a:endParaRPr>
          </a:p>
          <a:p>
            <a:pPr>
              <a:defRPr/>
            </a:pPr>
            <a:endParaRPr lang="en-US" sz="3200" dirty="0">
              <a:solidFill>
                <a:srgbClr val="FFFFFF"/>
              </a:solidFill>
            </a:endParaRPr>
          </a:p>
          <a:p>
            <a:pPr>
              <a:defRPr/>
            </a:pPr>
            <a:r>
              <a:rPr lang="en-US" sz="3200" dirty="0" err="1">
                <a:solidFill>
                  <a:srgbClr val="FFFFFF"/>
                </a:solidFill>
              </a:rPr>
              <a:t>OpenCL</a:t>
            </a:r>
            <a:r>
              <a:rPr lang="en-US" sz="3200" dirty="0">
                <a:solidFill>
                  <a:srgbClr val="FFFFFF"/>
                </a:solidFill>
              </a:rPr>
              <a:t> and </a:t>
            </a:r>
            <a:r>
              <a:rPr lang="en-US" sz="3200" dirty="0" err="1" smtClean="0">
                <a:solidFill>
                  <a:srgbClr val="FFFFFF"/>
                </a:solidFill>
              </a:rPr>
              <a:t>Xcode</a:t>
            </a:r>
            <a:endParaRPr lang="en-US" sz="3200" dirty="0" smtClean="0">
              <a:solidFill>
                <a:srgbClr val="FFFFFF"/>
              </a:solidFill>
            </a:endParaRPr>
          </a:p>
          <a:p>
            <a:pPr>
              <a:defRPr/>
            </a:pPr>
            <a:r>
              <a:rPr lang="en-US" sz="2400" dirty="0" smtClean="0">
                <a:solidFill>
                  <a:srgbClr val="FFFFFF"/>
                </a:solidFill>
                <a:hlinkClick r:id="rId4"/>
              </a:rPr>
              <a:t>https</a:t>
            </a:r>
            <a:r>
              <a:rPr lang="en-US" sz="2400" dirty="0">
                <a:solidFill>
                  <a:srgbClr val="FFFFFF"/>
                </a:solidFill>
                <a:hlinkClick r:id="rId4"/>
              </a:rPr>
              <a:t>://developer.apple.com/library/mac/#documentation/Performance</a:t>
            </a:r>
            <a:r>
              <a:rPr lang="en-US" sz="2400" dirty="0" smtClean="0">
                <a:solidFill>
                  <a:srgbClr val="FFFFFF"/>
                </a:solidFill>
                <a:hlinkClick r:id="rId4"/>
              </a:rPr>
              <a:t>/</a:t>
            </a:r>
          </a:p>
          <a:p>
            <a:pPr>
              <a:defRPr/>
            </a:pPr>
            <a:r>
              <a:rPr lang="en-US" sz="2400" dirty="0" smtClean="0">
                <a:solidFill>
                  <a:srgbClr val="FFFFFF"/>
                </a:solidFill>
                <a:hlinkClick r:id="rId4"/>
              </a:rPr>
              <a:t>Conceptual</a:t>
            </a:r>
            <a:r>
              <a:rPr lang="en-US" sz="2400" dirty="0">
                <a:solidFill>
                  <a:srgbClr val="FFFFFF"/>
                </a:solidFill>
                <a:hlinkClick r:id="rId4"/>
              </a:rPr>
              <a:t>/OpenCL_MacProgGuide/Introduction/Introduction.html</a:t>
            </a:r>
            <a:endParaRPr lang="en-US" sz="2400" dirty="0">
              <a:solidFill>
                <a:srgbClr val="FFFFFF"/>
              </a:solidFill>
            </a:endParaRPr>
          </a:p>
        </p:txBody>
      </p:sp>
      <p:sp>
        <p:nvSpPr>
          <p:cNvPr id="7" name="TextBox 1"/>
          <p:cNvSpPr txBox="1"/>
          <p:nvPr/>
        </p:nvSpPr>
        <p:spPr>
          <a:xfrm>
            <a:off x="685800" y="3111500"/>
            <a:ext cx="0" cy="193506"/>
          </a:xfrm>
          <a:prstGeom prst="rect">
            <a:avLst/>
          </a:prstGeom>
          <a:noFill/>
        </p:spPr>
        <p:txBody>
          <a:bodyPr wrap="none" lIns="0" tIns="0" rIns="0" rtlCol="0">
            <a:spAutoFit/>
          </a:bodyPr>
          <a:lstStyle/>
          <a:p>
            <a:pPr>
              <a:lnSpc>
                <a:spcPts val="1000"/>
              </a:lnSpc>
            </a:pPr>
            <a:endParaRPr lang="en-US" altLang="zh-CN" sz="1578" dirty="0" smtClean="0">
              <a:solidFill>
                <a:srgbClr val="FFFFFF"/>
              </a:solidFill>
              <a:latin typeface="Menlo" pitchFamily="18" charset="0"/>
              <a:cs typeface="Menlo" pitchFamily="18" charset="0"/>
            </a:endParaRPr>
          </a:p>
        </p:txBody>
      </p:sp>
      <p:sp>
        <p:nvSpPr>
          <p:cNvPr id="8" name="TextBox 1"/>
          <p:cNvSpPr txBox="1"/>
          <p:nvPr/>
        </p:nvSpPr>
        <p:spPr>
          <a:xfrm>
            <a:off x="1002506" y="3017837"/>
            <a:ext cx="0" cy="239861"/>
          </a:xfrm>
          <a:prstGeom prst="rect">
            <a:avLst/>
          </a:prstGeom>
          <a:noFill/>
        </p:spPr>
        <p:txBody>
          <a:bodyPr wrap="none" lIns="0" tIns="0" rIns="0" rtlCol="0">
            <a:spAutoFit/>
          </a:bodyPr>
          <a:lstStyle/>
          <a:p>
            <a:pPr>
              <a:lnSpc>
                <a:spcPts val="1500"/>
              </a:lnSpc>
              <a:tabLst/>
            </a:pPr>
            <a:endParaRPr lang="en-US" altLang="zh-CN" sz="1302" dirty="0" smtClean="0">
              <a:solidFill>
                <a:srgbClr val="90A7BF"/>
              </a:solidFill>
              <a:latin typeface="Lucida Grande" pitchFamily="18" charset="0"/>
              <a:cs typeface="Lucida Grande" pitchFamily="18" charset="0"/>
            </a:endParaRPr>
          </a:p>
        </p:txBody>
      </p:sp>
    </p:spTree>
    <p:extLst>
      <p:ext uri="{BB962C8B-B14F-4D97-AF65-F5344CB8AC3E}">
        <p14:creationId xmlns:p14="http://schemas.microsoft.com/office/powerpoint/2010/main" val="379894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383526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Execution Model:</a:t>
            </a:r>
          </a:p>
        </p:txBody>
      </p:sp>
      <p:sp>
        <p:nvSpPr>
          <p:cNvPr id="5" name="TextBox 1"/>
          <p:cNvSpPr txBox="1"/>
          <p:nvPr/>
        </p:nvSpPr>
        <p:spPr>
          <a:xfrm>
            <a:off x="621506" y="2789237"/>
            <a:ext cx="9829800" cy="3493264"/>
          </a:xfrm>
          <a:prstGeom prst="rect">
            <a:avLst/>
          </a:prstGeom>
          <a:noFill/>
        </p:spPr>
        <p:txBody>
          <a:bodyPr wrap="square" lIns="0" tIns="0" rIns="0" rtlCol="0">
            <a:spAutoFit/>
          </a:bodyPr>
          <a:lstStyle/>
          <a:p>
            <a:pPr>
              <a:defRPr/>
            </a:pPr>
            <a:r>
              <a:rPr lang="en-US" sz="3200" dirty="0">
                <a:solidFill>
                  <a:srgbClr val="FFFFFF"/>
                </a:solidFill>
              </a:rPr>
              <a:t>An abstract representation of how streams of instructions execute</a:t>
            </a:r>
          </a:p>
          <a:p>
            <a:pPr>
              <a:defRPr/>
            </a:pPr>
            <a:endParaRPr lang="en-US" sz="3200" dirty="0" smtClean="0">
              <a:solidFill>
                <a:srgbClr val="FFFFFF"/>
              </a:solidFill>
            </a:endParaRPr>
          </a:p>
          <a:p>
            <a:pPr>
              <a:defRPr/>
            </a:pPr>
            <a:r>
              <a:rPr lang="en-US" sz="3200" dirty="0" smtClean="0">
                <a:solidFill>
                  <a:srgbClr val="FFFFFF"/>
                </a:solidFill>
              </a:rPr>
              <a:t>Execution </a:t>
            </a:r>
            <a:r>
              <a:rPr lang="en-US" sz="3200" dirty="0">
                <a:solidFill>
                  <a:srgbClr val="FFFFFF"/>
                </a:solidFill>
              </a:rPr>
              <a:t>of an </a:t>
            </a:r>
            <a:r>
              <a:rPr lang="en-US" sz="3200" dirty="0" err="1">
                <a:solidFill>
                  <a:srgbClr val="FFFFFF"/>
                </a:solidFill>
              </a:rPr>
              <a:t>OpenCL</a:t>
            </a:r>
            <a:r>
              <a:rPr lang="en-US" sz="3200" dirty="0">
                <a:solidFill>
                  <a:srgbClr val="FFFFFF"/>
                </a:solidFill>
              </a:rPr>
              <a:t> program involves simultaneous execution of multiple instances of a kernel on one or more </a:t>
            </a:r>
            <a:r>
              <a:rPr lang="en-US" sz="3200" dirty="0" err="1">
                <a:solidFill>
                  <a:srgbClr val="FFFFFF"/>
                </a:solidFill>
              </a:rPr>
              <a:t>OpenCL</a:t>
            </a:r>
            <a:r>
              <a:rPr lang="en-US" sz="3200" dirty="0">
                <a:solidFill>
                  <a:srgbClr val="FFFFFF"/>
                </a:solidFill>
              </a:rPr>
              <a:t> devices as queued and controlled by the host application </a:t>
            </a:r>
          </a:p>
        </p:txBody>
      </p:sp>
    </p:spTree>
    <p:extLst>
      <p:ext uri="{BB962C8B-B14F-4D97-AF65-F5344CB8AC3E}">
        <p14:creationId xmlns:p14="http://schemas.microsoft.com/office/powerpoint/2010/main" val="940094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356696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Memory Model:</a:t>
            </a:r>
          </a:p>
        </p:txBody>
      </p:sp>
      <p:sp>
        <p:nvSpPr>
          <p:cNvPr id="5" name="TextBox 1"/>
          <p:cNvSpPr txBox="1"/>
          <p:nvPr/>
        </p:nvSpPr>
        <p:spPr>
          <a:xfrm>
            <a:off x="240506" y="2332037"/>
            <a:ext cx="10210800" cy="4108817"/>
          </a:xfrm>
          <a:prstGeom prst="rect">
            <a:avLst/>
          </a:prstGeom>
          <a:noFill/>
        </p:spPr>
        <p:txBody>
          <a:bodyPr wrap="square" lIns="0" tIns="0" rIns="0" rtlCol="0">
            <a:spAutoFit/>
          </a:bodyPr>
          <a:lstStyle/>
          <a:p>
            <a:pPr lvl="1">
              <a:defRPr/>
            </a:pPr>
            <a:r>
              <a:rPr lang="en-US" sz="3200" dirty="0" smtClean="0">
                <a:solidFill>
                  <a:srgbClr val="FFFFFF"/>
                </a:solidFill>
              </a:rPr>
              <a:t>Global Memory</a:t>
            </a:r>
          </a:p>
          <a:p>
            <a:pPr lvl="1">
              <a:defRPr/>
            </a:pPr>
            <a:endParaRPr lang="en-US" sz="3200" dirty="0">
              <a:solidFill>
                <a:srgbClr val="FFFFFF"/>
              </a:solidFill>
            </a:endParaRPr>
          </a:p>
          <a:p>
            <a:pPr lvl="1">
              <a:defRPr/>
            </a:pPr>
            <a:r>
              <a:rPr lang="en-US" sz="3200" dirty="0" smtClean="0">
                <a:solidFill>
                  <a:srgbClr val="FFFFFF"/>
                </a:solidFill>
              </a:rPr>
              <a:t>Constant Memory</a:t>
            </a:r>
          </a:p>
          <a:p>
            <a:pPr lvl="1">
              <a:defRPr/>
            </a:pPr>
            <a:endParaRPr lang="en-US" sz="3200" dirty="0">
              <a:solidFill>
                <a:srgbClr val="FFFFFF"/>
              </a:solidFill>
            </a:endParaRPr>
          </a:p>
          <a:p>
            <a:pPr lvl="1">
              <a:defRPr/>
            </a:pPr>
            <a:r>
              <a:rPr lang="en-US" sz="3200" dirty="0" smtClean="0">
                <a:solidFill>
                  <a:srgbClr val="FFFFFF"/>
                </a:solidFill>
              </a:rPr>
              <a:t>Local Memory</a:t>
            </a:r>
          </a:p>
          <a:p>
            <a:pPr lvl="1">
              <a:defRPr/>
            </a:pPr>
            <a:endParaRPr lang="en-US" sz="3200" dirty="0">
              <a:solidFill>
                <a:srgbClr val="FFFFFF"/>
              </a:solidFill>
            </a:endParaRPr>
          </a:p>
          <a:p>
            <a:pPr lvl="1">
              <a:defRPr/>
            </a:pPr>
            <a:r>
              <a:rPr lang="en-US" sz="3200" dirty="0" smtClean="0">
                <a:solidFill>
                  <a:srgbClr val="FFFFFF"/>
                </a:solidFill>
              </a:rPr>
              <a:t>Private Memory</a:t>
            </a:r>
            <a:endParaRPr lang="en-US" sz="3200" dirty="0">
              <a:solidFill>
                <a:srgbClr val="FFFFFF"/>
              </a:solidFill>
            </a:endParaRPr>
          </a:p>
          <a:p>
            <a:pPr>
              <a:defRPr/>
            </a:pPr>
            <a:endParaRPr lang="en-US" sz="2000" dirty="0" smtClean="0">
              <a:solidFill>
                <a:srgbClr val="FFFFFF"/>
              </a:solidFill>
            </a:endParaRPr>
          </a:p>
          <a:p>
            <a:pPr>
              <a:defRPr/>
            </a:pPr>
            <a:endParaRPr lang="en-US" sz="2000" dirty="0" smtClean="0">
              <a:solidFill>
                <a:srgbClr val="FFFFFF"/>
              </a:solidFill>
            </a:endParaRPr>
          </a:p>
        </p:txBody>
      </p:sp>
    </p:spTree>
    <p:extLst>
      <p:ext uri="{BB962C8B-B14F-4D97-AF65-F5344CB8AC3E}">
        <p14:creationId xmlns:p14="http://schemas.microsoft.com/office/powerpoint/2010/main" val="94009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5329104"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Use Cases and Examples</a:t>
            </a:r>
          </a:p>
        </p:txBody>
      </p:sp>
      <p:sp>
        <p:nvSpPr>
          <p:cNvPr id="5" name="TextBox 1"/>
          <p:cNvSpPr txBox="1"/>
          <p:nvPr/>
        </p:nvSpPr>
        <p:spPr>
          <a:xfrm>
            <a:off x="164306" y="2789237"/>
            <a:ext cx="10210800" cy="661720"/>
          </a:xfrm>
          <a:prstGeom prst="rect">
            <a:avLst/>
          </a:prstGeom>
          <a:noFill/>
        </p:spPr>
        <p:txBody>
          <a:bodyPr wrap="square" lIns="0" tIns="0" rIns="0" rtlCol="0">
            <a:spAutoFit/>
          </a:bodyPr>
          <a:lstStyle/>
          <a:p>
            <a:pPr>
              <a:defRPr/>
            </a:pPr>
            <a:endParaRPr lang="en-US" sz="2000" dirty="0" smtClean="0">
              <a:solidFill>
                <a:srgbClr val="FFFFFF"/>
              </a:solidFill>
            </a:endParaRPr>
          </a:p>
          <a:p>
            <a:pPr>
              <a:defRPr/>
            </a:pPr>
            <a:endParaRPr lang="en-US" sz="2000" dirty="0" smtClean="0">
              <a:solidFill>
                <a:srgbClr val="FFFFFF"/>
              </a:solidFill>
            </a:endParaRPr>
          </a:p>
        </p:txBody>
      </p:sp>
    </p:spTree>
    <p:extLst>
      <p:ext uri="{BB962C8B-B14F-4D97-AF65-F5344CB8AC3E}">
        <p14:creationId xmlns:p14="http://schemas.microsoft.com/office/powerpoint/2010/main" val="94009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8" name="TextBox 1"/>
          <p:cNvSpPr txBox="1"/>
          <p:nvPr/>
        </p:nvSpPr>
        <p:spPr>
          <a:xfrm>
            <a:off x="1727200" y="2336800"/>
            <a:ext cx="477301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pic>
        <p:nvPicPr>
          <p:cNvPr id="5" name="Picture 3"/>
          <p:cNvPicPr>
            <a:picLocks noChangeAspect="1" noChangeArrowheads="1"/>
          </p:cNvPicPr>
          <p:nvPr/>
        </p:nvPicPr>
        <p:blipFill>
          <a:blip r:embed="rId3"/>
          <a:srcRect/>
          <a:stretch>
            <a:fillRect/>
          </a:stretch>
        </p:blipFill>
        <p:spPr bwMode="auto">
          <a:xfrm>
            <a:off x="773906" y="2941637"/>
            <a:ext cx="1333500" cy="1308100"/>
          </a:xfrm>
          <a:prstGeom prst="rect">
            <a:avLst/>
          </a:prstGeom>
          <a:noFill/>
        </p:spPr>
      </p:pic>
      <p:pic>
        <p:nvPicPr>
          <p:cNvPr id="6" name="Picture 3"/>
          <p:cNvPicPr>
            <a:picLocks noChangeAspect="1" noChangeArrowheads="1"/>
          </p:cNvPicPr>
          <p:nvPr/>
        </p:nvPicPr>
        <p:blipFill>
          <a:blip r:embed="rId4"/>
          <a:srcRect/>
          <a:stretch>
            <a:fillRect/>
          </a:stretch>
        </p:blipFill>
        <p:spPr bwMode="auto">
          <a:xfrm>
            <a:off x="3440906" y="2941637"/>
            <a:ext cx="1422400" cy="1409700"/>
          </a:xfrm>
          <a:prstGeom prst="rect">
            <a:avLst/>
          </a:prstGeom>
          <a:noFill/>
        </p:spPr>
      </p:pic>
      <p:pic>
        <p:nvPicPr>
          <p:cNvPr id="7" name="Picture 3"/>
          <p:cNvPicPr>
            <a:picLocks noChangeAspect="1" noChangeArrowheads="1"/>
          </p:cNvPicPr>
          <p:nvPr/>
        </p:nvPicPr>
        <p:blipFill>
          <a:blip r:embed="rId5"/>
          <a:srcRect/>
          <a:stretch>
            <a:fillRect/>
          </a:stretch>
        </p:blipFill>
        <p:spPr bwMode="auto">
          <a:xfrm>
            <a:off x="5879306" y="2941637"/>
            <a:ext cx="1409700" cy="13589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8393906" y="2941637"/>
            <a:ext cx="1422400" cy="1409700"/>
          </a:xfrm>
          <a:prstGeom prst="rect">
            <a:avLst/>
          </a:prstGeom>
          <a:noFill/>
        </p:spPr>
      </p:pic>
      <p:sp>
        <p:nvSpPr>
          <p:cNvPr id="2" name="TextBox 1"/>
          <p:cNvSpPr txBox="1"/>
          <p:nvPr/>
        </p:nvSpPr>
        <p:spPr>
          <a:xfrm>
            <a:off x="685800" y="914400"/>
            <a:ext cx="5454093"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mj-lt"/>
                <a:cs typeface="Times New Roman" pitchFamily="18" charset="0"/>
              </a:rPr>
              <a:t>Where</a:t>
            </a:r>
            <a:r>
              <a:rPr lang="en-US" altLang="zh-CN" sz="3858" dirty="0" smtClean="0">
                <a:latin typeface="+mj-lt"/>
                <a:cs typeface="Times New Roman" pitchFamily="18" charset="0"/>
              </a:rPr>
              <a:t> </a:t>
            </a:r>
            <a:r>
              <a:rPr lang="en-US" altLang="zh-CN" sz="3858" b="1" dirty="0" smtClean="0">
                <a:solidFill>
                  <a:srgbClr val="FFFFFF"/>
                </a:solidFill>
                <a:latin typeface="+mj-lt"/>
                <a:cs typeface="Times New Roman" pitchFamily="18" charset="0"/>
              </a:rPr>
              <a:t>Will</a:t>
            </a:r>
            <a:r>
              <a:rPr lang="en-US" altLang="zh-CN" sz="3858" dirty="0" smtClean="0">
                <a:latin typeface="+mj-lt"/>
                <a:cs typeface="Times New Roman" pitchFamily="18" charset="0"/>
              </a:rPr>
              <a:t> </a:t>
            </a:r>
            <a:r>
              <a:rPr lang="en-US" altLang="zh-CN" sz="3858" b="1" dirty="0" smtClean="0">
                <a:solidFill>
                  <a:srgbClr val="FFFFFF"/>
                </a:solidFill>
                <a:latin typeface="+mj-lt"/>
                <a:cs typeface="Times New Roman" pitchFamily="18" charset="0"/>
              </a:rPr>
              <a:t>OpenCL</a:t>
            </a:r>
            <a:r>
              <a:rPr lang="en-US" altLang="zh-CN" sz="3858" dirty="0" smtClean="0">
                <a:latin typeface="+mj-lt"/>
                <a:cs typeface="Times New Roman" pitchFamily="18" charset="0"/>
              </a:rPr>
              <a:t> </a:t>
            </a:r>
            <a:r>
              <a:rPr lang="en-US" altLang="zh-CN" sz="3858" b="1" dirty="0" smtClean="0">
                <a:solidFill>
                  <a:srgbClr val="FFFFFF"/>
                </a:solidFill>
                <a:latin typeface="+mj-lt"/>
                <a:cs typeface="Times New Roman" pitchFamily="18" charset="0"/>
              </a:rPr>
              <a:t>Work?</a:t>
            </a:r>
          </a:p>
        </p:txBody>
      </p:sp>
      <p:sp>
        <p:nvSpPr>
          <p:cNvPr id="10" name="TextBox 1"/>
          <p:cNvSpPr txBox="1"/>
          <p:nvPr/>
        </p:nvSpPr>
        <p:spPr>
          <a:xfrm>
            <a:off x="8546306" y="2408237"/>
            <a:ext cx="1136908" cy="486321"/>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mj-lt"/>
                <a:cs typeface="Times New Roman" pitchFamily="18" charset="0"/>
              </a:rPr>
              <a:t>Intel</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HD</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4000</a:t>
            </a:r>
          </a:p>
          <a:p>
            <a:pPr>
              <a:lnSpc>
                <a:spcPts val="1700"/>
              </a:lnSpc>
              <a:tabLst/>
            </a:pPr>
            <a:r>
              <a:rPr lang="en-US" altLang="zh-CN" sz="1578" b="1" dirty="0" smtClean="0">
                <a:solidFill>
                  <a:srgbClr val="FFFFFF"/>
                </a:solidFill>
                <a:latin typeface="+mj-lt"/>
                <a:cs typeface="Times New Roman" pitchFamily="18" charset="0"/>
              </a:rPr>
              <a:t>Intel</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HD</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5000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482600" y="1879600"/>
            <a:ext cx="457200" cy="5715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1193800" y="1663700"/>
            <a:ext cx="406400" cy="4191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1193800" y="229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9" name="TextBox 1"/>
          <p:cNvSpPr txBox="1"/>
          <p:nvPr/>
        </p:nvSpPr>
        <p:spPr>
          <a:xfrm>
            <a:off x="1727200" y="2336800"/>
            <a:ext cx="477301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2" name="TextBox 1"/>
          <p:cNvSpPr txBox="1"/>
          <p:nvPr/>
        </p:nvSpPr>
        <p:spPr>
          <a:xfrm>
            <a:off x="1727200" y="2362200"/>
            <a:ext cx="4773019" cy="1013867"/>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1854200" y="2679700"/>
            <a:ext cx="1784136"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pieces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889000" y="3606800"/>
            <a:ext cx="3667671"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all</a:t>
            </a:r>
            <a:r>
              <a:rPr lang="en-US" altLang="zh-CN" sz="2455" dirty="0" smtClean="0">
                <a:latin typeface="Calibri"/>
                <a:cs typeface="Calibri"/>
              </a:rPr>
              <a:t> </a:t>
            </a:r>
            <a:r>
              <a:rPr lang="en-US" altLang="zh-CN" sz="2455" dirty="0" smtClean="0">
                <a:solidFill>
                  <a:srgbClr val="FFFFFF"/>
                </a:solidFill>
                <a:latin typeface="Calibri"/>
                <a:cs typeface="Calibri"/>
              </a:rPr>
              <a:t>changing</a:t>
            </a:r>
            <a:r>
              <a:rPr lang="en-US" altLang="zh-CN" sz="2455" dirty="0" smtClean="0">
                <a:latin typeface="Calibri"/>
                <a:cs typeface="Calibri"/>
              </a:rPr>
              <a:t> </a:t>
            </a:r>
            <a:r>
              <a:rPr lang="en-US" altLang="zh-CN" sz="2455" dirty="0" smtClean="0">
                <a:solidFill>
                  <a:srgbClr val="FFFFFF"/>
                </a:solidFill>
                <a:latin typeface="Calibri"/>
                <a:cs typeface="Calibri"/>
              </a:rPr>
              <a:t>in</a:t>
            </a:r>
            <a:r>
              <a:rPr lang="en-US" altLang="zh-CN" sz="2455" dirty="0" smtClean="0">
                <a:latin typeface="Calibri"/>
                <a:cs typeface="Calibri"/>
              </a:rPr>
              <a:t> </a:t>
            </a:r>
            <a:r>
              <a:rPr lang="en-US" altLang="zh-CN" sz="2455" dirty="0" smtClean="0">
                <a:solidFill>
                  <a:srgbClr val="FFFFFF"/>
                </a:solidFill>
                <a:latin typeface="Calibri"/>
                <a:cs typeface="Calibri"/>
              </a:rPr>
              <a:t>the</a:t>
            </a:r>
            <a:r>
              <a:rPr lang="en-US" altLang="zh-CN" sz="2455" dirty="0" smtClean="0">
                <a:latin typeface="Calibri"/>
                <a:cs typeface="Calibri"/>
              </a:rPr>
              <a:t> </a:t>
            </a:r>
            <a:r>
              <a:rPr lang="en-US" altLang="zh-CN" sz="2455" dirty="0" smtClean="0">
                <a:solidFill>
                  <a:srgbClr val="FFFFFF"/>
                </a:solidFill>
                <a:latin typeface="Calibri"/>
                <a:cs typeface="Calibri"/>
              </a:rPr>
              <a:t>same</a:t>
            </a:r>
            <a:r>
              <a:rPr lang="en-US" altLang="zh-CN" sz="2455" dirty="0" smtClean="0">
                <a:latin typeface="Calibri"/>
                <a:cs typeface="Calibri"/>
              </a:rPr>
              <a:t> </a:t>
            </a:r>
            <a:r>
              <a:rPr lang="en-US" altLang="zh-CN" sz="2455" dirty="0" smtClean="0">
                <a:solidFill>
                  <a:srgbClr val="FFFFFF"/>
                </a:solidFill>
                <a:latin typeface="Calibri"/>
                <a:cs typeface="Calibri"/>
              </a:rPr>
              <a:t>way</a:t>
            </a:r>
          </a:p>
        </p:txBody>
      </p:sp>
      <p:sp>
        <p:nvSpPr>
          <p:cNvPr id="3" name="TextBox 1"/>
          <p:cNvSpPr txBox="1"/>
          <p:nvPr/>
        </p:nvSpPr>
        <p:spPr>
          <a:xfrm>
            <a:off x="1854200" y="2679700"/>
            <a:ext cx="1784136"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pieces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889000" y="3606800"/>
            <a:ext cx="3667671"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all</a:t>
            </a:r>
            <a:r>
              <a:rPr lang="en-US" altLang="zh-CN" sz="2455" dirty="0" smtClean="0">
                <a:latin typeface="Calibri"/>
                <a:cs typeface="Calibri"/>
              </a:rPr>
              <a:t> </a:t>
            </a:r>
            <a:r>
              <a:rPr lang="en-US" altLang="zh-CN" sz="2455" dirty="0" smtClean="0">
                <a:solidFill>
                  <a:srgbClr val="FFFFFF"/>
                </a:solidFill>
                <a:latin typeface="Calibri"/>
                <a:cs typeface="Calibri"/>
              </a:rPr>
              <a:t>changing</a:t>
            </a:r>
            <a:r>
              <a:rPr lang="en-US" altLang="zh-CN" sz="2455" dirty="0" smtClean="0">
                <a:latin typeface="Calibri"/>
                <a:cs typeface="Calibri"/>
              </a:rPr>
              <a:t> </a:t>
            </a:r>
            <a:r>
              <a:rPr lang="en-US" altLang="zh-CN" sz="2455" dirty="0" smtClean="0">
                <a:solidFill>
                  <a:srgbClr val="FFFFFF"/>
                </a:solidFill>
                <a:latin typeface="Calibri"/>
                <a:cs typeface="Calibri"/>
              </a:rPr>
              <a:t>in</a:t>
            </a:r>
            <a:r>
              <a:rPr lang="en-US" altLang="zh-CN" sz="2455" dirty="0" smtClean="0">
                <a:latin typeface="Calibri"/>
                <a:cs typeface="Calibri"/>
              </a:rPr>
              <a:t> </a:t>
            </a:r>
            <a:r>
              <a:rPr lang="en-US" altLang="zh-CN" sz="2455" dirty="0" smtClean="0">
                <a:solidFill>
                  <a:srgbClr val="FFFFFF"/>
                </a:solidFill>
                <a:latin typeface="Calibri"/>
                <a:cs typeface="Calibri"/>
              </a:rPr>
              <a:t>the</a:t>
            </a:r>
            <a:r>
              <a:rPr lang="en-US" altLang="zh-CN" sz="2455" dirty="0" smtClean="0">
                <a:latin typeface="Calibri"/>
                <a:cs typeface="Calibri"/>
              </a:rPr>
              <a:t> </a:t>
            </a:r>
            <a:r>
              <a:rPr lang="en-US" altLang="zh-CN" sz="2455" dirty="0" smtClean="0">
                <a:solidFill>
                  <a:srgbClr val="FFFFFF"/>
                </a:solidFill>
                <a:latin typeface="Calibri"/>
                <a:cs typeface="Calibri"/>
              </a:rPr>
              <a:t>same</a:t>
            </a:r>
            <a:r>
              <a:rPr lang="en-US" altLang="zh-CN" sz="2455" dirty="0" smtClean="0">
                <a:latin typeface="Calibri"/>
                <a:cs typeface="Calibri"/>
              </a:rPr>
              <a:t> </a:t>
            </a:r>
            <a:r>
              <a:rPr lang="en-US" altLang="zh-CN" sz="2455" dirty="0" smtClean="0">
                <a:solidFill>
                  <a:srgbClr val="FFFFFF"/>
                </a:solidFill>
                <a:latin typeface="Calibri"/>
                <a:cs typeface="Calibri"/>
              </a:rPr>
              <a:t>way</a:t>
            </a:r>
          </a:p>
        </p:txBody>
      </p:sp>
      <p:sp>
        <p:nvSpPr>
          <p:cNvPr id="3" name="TextBox 1"/>
          <p:cNvSpPr txBox="1"/>
          <p:nvPr/>
        </p:nvSpPr>
        <p:spPr>
          <a:xfrm>
            <a:off x="1612900" y="4533900"/>
            <a:ext cx="2331091"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few</a:t>
            </a:r>
            <a:r>
              <a:rPr lang="en-US" altLang="zh-CN" sz="2455" dirty="0" smtClean="0">
                <a:latin typeface="Calibri"/>
                <a:cs typeface="Calibri"/>
              </a:rPr>
              <a:t> </a:t>
            </a:r>
            <a:r>
              <a:rPr lang="en-US" altLang="zh-CN" sz="2455" dirty="0" smtClean="0">
                <a:solidFill>
                  <a:srgbClr val="FFFFFF"/>
                </a:solidFill>
                <a:latin typeface="Calibri"/>
                <a:cs typeface="Calibri"/>
              </a:rPr>
              <a:t>dependencies</a:t>
            </a:r>
          </a:p>
        </p:txBody>
      </p:sp>
      <p:sp>
        <p:nvSpPr>
          <p:cNvPr id="4" name="TextBox 1"/>
          <p:cNvSpPr txBox="1"/>
          <p:nvPr/>
        </p:nvSpPr>
        <p:spPr>
          <a:xfrm>
            <a:off x="1854200" y="2679700"/>
            <a:ext cx="1784136"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pieces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60400" y="863600"/>
            <a:ext cx="4279900" cy="28575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60400" y="863600"/>
            <a:ext cx="4279900" cy="2857500"/>
          </a:xfrm>
          <a:prstGeom prst="rect">
            <a:avLst/>
          </a:prstGeom>
          <a:noFill/>
        </p:spPr>
      </p:pic>
      <p:pic>
        <p:nvPicPr>
          <p:cNvPr id="3" name="Picture 3"/>
          <p:cNvPicPr>
            <a:picLocks noChangeAspect="1" noChangeArrowheads="1"/>
          </p:cNvPicPr>
          <p:nvPr/>
        </p:nvPicPr>
        <p:blipFill>
          <a:blip r:embed="rId4"/>
          <a:srcRect/>
          <a:stretch>
            <a:fillRect/>
          </a:stretch>
        </p:blipFill>
        <p:spPr bwMode="auto">
          <a:xfrm>
            <a:off x="660400" y="3898900"/>
            <a:ext cx="4279900" cy="28575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60400" y="863600"/>
            <a:ext cx="4279900" cy="2857500"/>
          </a:xfrm>
          <a:prstGeom prst="rect">
            <a:avLst/>
          </a:prstGeom>
          <a:noFill/>
        </p:spPr>
      </p:pic>
      <p:pic>
        <p:nvPicPr>
          <p:cNvPr id="3" name="Picture 3"/>
          <p:cNvPicPr>
            <a:picLocks noChangeAspect="1" noChangeArrowheads="1"/>
          </p:cNvPicPr>
          <p:nvPr/>
        </p:nvPicPr>
        <p:blipFill>
          <a:blip r:embed="rId4"/>
          <a:srcRect/>
          <a:stretch>
            <a:fillRect/>
          </a:stretch>
        </p:blipFill>
        <p:spPr bwMode="auto">
          <a:xfrm>
            <a:off x="660400" y="3898900"/>
            <a:ext cx="4279900" cy="2857500"/>
          </a:xfrm>
          <a:prstGeom prst="rect">
            <a:avLst/>
          </a:prstGeom>
          <a:noFill/>
        </p:spPr>
      </p:pic>
      <p:pic>
        <p:nvPicPr>
          <p:cNvPr id="5" name="Picture 3"/>
          <p:cNvPicPr>
            <a:picLocks noChangeAspect="1" noChangeArrowheads="1"/>
          </p:cNvPicPr>
          <p:nvPr/>
        </p:nvPicPr>
        <p:blipFill>
          <a:blip r:embed="rId5"/>
          <a:srcRect/>
          <a:stretch>
            <a:fillRect/>
          </a:stretch>
        </p:blipFill>
        <p:spPr bwMode="auto">
          <a:xfrm>
            <a:off x="5892800" y="571500"/>
            <a:ext cx="3886200" cy="3530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0" name="TextBox 1"/>
          <p:cNvSpPr txBox="1"/>
          <p:nvPr/>
        </p:nvSpPr>
        <p:spPr>
          <a:xfrm>
            <a:off x="1727200" y="2362200"/>
            <a:ext cx="4773019" cy="1013867"/>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2"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6BA1B"/>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1676400" y="1473200"/>
            <a:ext cx="1689100" cy="18034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508000" y="4914900"/>
            <a:ext cx="3175000" cy="1689100"/>
          </a:xfrm>
          <a:prstGeom prst="rect">
            <a:avLst/>
          </a:prstGeom>
          <a:noFill/>
        </p:spPr>
      </p:pic>
      <p:pic>
        <p:nvPicPr>
          <p:cNvPr id="6" name="Picture 3"/>
          <p:cNvPicPr>
            <a:picLocks noChangeAspect="1" noChangeArrowheads="1"/>
          </p:cNvPicPr>
          <p:nvPr/>
        </p:nvPicPr>
        <p:blipFill>
          <a:blip r:embed="rId5"/>
          <a:srcRect/>
          <a:stretch>
            <a:fillRect/>
          </a:stretch>
        </p:blipFill>
        <p:spPr bwMode="auto">
          <a:xfrm>
            <a:off x="4114800" y="2146300"/>
            <a:ext cx="2451100" cy="1841500"/>
          </a:xfrm>
          <a:prstGeom prst="rect">
            <a:avLst/>
          </a:prstGeom>
          <a:noFill/>
        </p:spPr>
      </p:pic>
      <p:pic>
        <p:nvPicPr>
          <p:cNvPr id="7" name="Picture 3"/>
          <p:cNvPicPr>
            <a:picLocks noChangeAspect="1" noChangeArrowheads="1"/>
          </p:cNvPicPr>
          <p:nvPr/>
        </p:nvPicPr>
        <p:blipFill>
          <a:blip r:embed="rId6"/>
          <a:srcRect/>
          <a:stretch>
            <a:fillRect/>
          </a:stretch>
        </p:blipFill>
        <p:spPr bwMode="auto">
          <a:xfrm>
            <a:off x="3987800" y="4914900"/>
            <a:ext cx="2844800" cy="1689100"/>
          </a:xfrm>
          <a:prstGeom prst="rect">
            <a:avLst/>
          </a:prstGeom>
          <a:noFill/>
        </p:spPr>
      </p:pic>
      <p:pic>
        <p:nvPicPr>
          <p:cNvPr id="8" name="Picture 3"/>
          <p:cNvPicPr>
            <a:picLocks noChangeAspect="1" noChangeArrowheads="1"/>
          </p:cNvPicPr>
          <p:nvPr/>
        </p:nvPicPr>
        <p:blipFill>
          <a:blip r:embed="rId7"/>
          <a:srcRect/>
          <a:stretch>
            <a:fillRect/>
          </a:stretch>
        </p:blipFill>
        <p:spPr bwMode="auto">
          <a:xfrm>
            <a:off x="7518400" y="863600"/>
            <a:ext cx="1041400" cy="2489200"/>
          </a:xfrm>
          <a:prstGeom prst="rect">
            <a:avLst/>
          </a:prstGeom>
          <a:noFill/>
        </p:spPr>
      </p:pic>
      <p:pic>
        <p:nvPicPr>
          <p:cNvPr id="10" name="Picture 3"/>
          <p:cNvPicPr>
            <a:picLocks noChangeAspect="1" noChangeArrowheads="1"/>
          </p:cNvPicPr>
          <p:nvPr/>
        </p:nvPicPr>
        <p:blipFill>
          <a:blip r:embed="rId8"/>
          <a:srcRect/>
          <a:stretch>
            <a:fillRect/>
          </a:stretch>
        </p:blipFill>
        <p:spPr bwMode="auto">
          <a:xfrm>
            <a:off x="7137400" y="5041900"/>
            <a:ext cx="2908300" cy="1536700"/>
          </a:xfrm>
          <a:prstGeom prst="rect">
            <a:avLst/>
          </a:prstGeom>
          <a:noFill/>
        </p:spPr>
      </p:pic>
      <p:sp>
        <p:nvSpPr>
          <p:cNvPr id="2" name="TextBox 1"/>
          <p:cNvSpPr txBox="1"/>
          <p:nvPr/>
        </p:nvSpPr>
        <p:spPr>
          <a:xfrm>
            <a:off x="850106" y="3856037"/>
            <a:ext cx="9079687"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CPU</a:t>
            </a:r>
            <a:r>
              <a:rPr lang="en-US" altLang="zh-CN" sz="3858" dirty="0" smtClean="0">
                <a:latin typeface="Calibri"/>
                <a:cs typeface="Calibri"/>
              </a:rPr>
              <a:t> </a:t>
            </a:r>
            <a:r>
              <a:rPr lang="en-US" altLang="zh-CN" sz="3858" b="1" dirty="0" smtClean="0">
                <a:solidFill>
                  <a:srgbClr val="FFFFFF"/>
                </a:solidFill>
                <a:latin typeface="Calibri"/>
                <a:cs typeface="Calibri"/>
              </a:rPr>
              <a:t>and</a:t>
            </a:r>
            <a:r>
              <a:rPr lang="en-US" altLang="zh-CN" sz="3858" dirty="0" smtClean="0">
                <a:latin typeface="Calibri"/>
                <a:cs typeface="Calibri"/>
              </a:rPr>
              <a:t> </a:t>
            </a:r>
            <a:r>
              <a:rPr lang="en-US" altLang="zh-CN" sz="3858" b="1" dirty="0" smtClean="0">
                <a:solidFill>
                  <a:srgbClr val="FFFFFF"/>
                </a:solidFill>
                <a:latin typeface="Calibri"/>
                <a:cs typeface="Calibri"/>
              </a:rPr>
              <a:t>GPU</a:t>
            </a:r>
            <a:r>
              <a:rPr lang="en-US" altLang="zh-CN" sz="3858" dirty="0" smtClean="0">
                <a:latin typeface="Calibri"/>
                <a:cs typeface="Calibri"/>
              </a:rPr>
              <a:t> </a:t>
            </a:r>
            <a:r>
              <a:rPr lang="en-US" altLang="zh-CN" sz="3858" b="1" dirty="0" smtClean="0">
                <a:solidFill>
                  <a:srgbClr val="FFFFFF"/>
                </a:solidFill>
                <a:latin typeface="Calibri"/>
                <a:cs typeface="Calibri"/>
              </a:rPr>
              <a:t>supported</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multiple devices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4"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5"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6"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7"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8"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19"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0"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1"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5"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6"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7"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8"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9"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0"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1"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2"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4154147" y="3239781"/>
            <a:ext cx="189331" cy="206036"/>
          </a:xfrm>
          <a:custGeom>
            <a:avLst/>
            <a:gdLst>
              <a:gd name="connsiteX0" fmla="*/ 11137 w 189331"/>
              <a:gd name="connsiteY0" fmla="*/ 11137 h 206036"/>
              <a:gd name="connsiteX1" fmla="*/ 178194 w 189331"/>
              <a:gd name="connsiteY1" fmla="*/ 11137 h 206036"/>
              <a:gd name="connsiteX2" fmla="*/ 178194 w 189331"/>
              <a:gd name="connsiteY2" fmla="*/ 194899 h 206036"/>
              <a:gd name="connsiteX3" fmla="*/ 11137 w 189331"/>
              <a:gd name="connsiteY3" fmla="*/ 194899 h 206036"/>
              <a:gd name="connsiteX4" fmla="*/ 11137 w 189331"/>
              <a:gd name="connsiteY4" fmla="*/ 11137 h 206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331" h="206036">
                <a:moveTo>
                  <a:pt x="11137" y="11137"/>
                </a:moveTo>
                <a:lnTo>
                  <a:pt x="178194" y="11137"/>
                </a:lnTo>
                <a:lnTo>
                  <a:pt x="178194" y="194899"/>
                </a:lnTo>
                <a:lnTo>
                  <a:pt x="11137" y="194899"/>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237480" y="1141914"/>
            <a:ext cx="29251" cy="2108742"/>
          </a:xfrm>
          <a:custGeom>
            <a:avLst/>
            <a:gdLst>
              <a:gd name="connsiteX0" fmla="*/ 11137 w 29251"/>
              <a:gd name="connsiteY0" fmla="*/ 2097605 h 2108742"/>
              <a:gd name="connsiteX1" fmla="*/ 18075 w 29251"/>
              <a:gd name="connsiteY1" fmla="*/ 22268 h 2108742"/>
              <a:gd name="connsiteX2" fmla="*/ 18114 w 29251"/>
              <a:gd name="connsiteY2" fmla="*/ 11137 h 2108742"/>
            </a:gdLst>
            <a:ahLst/>
            <a:cxnLst>
              <a:cxn ang="0">
                <a:pos x="connsiteX0" y="connsiteY0"/>
              </a:cxn>
              <a:cxn ang="1">
                <a:pos x="connsiteX1" y="connsiteY1"/>
              </a:cxn>
              <a:cxn ang="2">
                <a:pos x="connsiteX2" y="connsiteY2"/>
              </a:cxn>
            </a:cxnLst>
            <a:rect l="l" t="t" r="r" b="b"/>
            <a:pathLst>
              <a:path w="29251" h="2108742">
                <a:moveTo>
                  <a:pt x="11137" y="2097605"/>
                </a:moveTo>
                <a:lnTo>
                  <a:pt x="18075" y="22268"/>
                </a:lnTo>
                <a:lnTo>
                  <a:pt x="18114"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4216705" y="1086227"/>
            <a:ext cx="77959" cy="77959"/>
          </a:xfrm>
          <a:custGeom>
            <a:avLst/>
            <a:gdLst>
              <a:gd name="connsiteX0" fmla="*/ 11326 w 77959"/>
              <a:gd name="connsiteY0" fmla="*/ 66450 h 77959"/>
              <a:gd name="connsiteX1" fmla="*/ 11510 w 77959"/>
              <a:gd name="connsiteY1" fmla="*/ 11322 h 77959"/>
              <a:gd name="connsiteX2" fmla="*/ 66633 w 77959"/>
              <a:gd name="connsiteY2" fmla="*/ 11506 h 77959"/>
              <a:gd name="connsiteX3" fmla="*/ 66449 w 77959"/>
              <a:gd name="connsiteY3" fmla="*/ 66634 h 77959"/>
              <a:gd name="connsiteX4" fmla="*/ 11326 w 77959"/>
              <a:gd name="connsiteY4" fmla="*/ 6645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11326" y="66450"/>
                </a:moveTo>
                <a:cubicBezTo>
                  <a:pt x="-3847" y="51176"/>
                  <a:pt x="-3764" y="26496"/>
                  <a:pt x="11510" y="11322"/>
                </a:cubicBezTo>
                <a:cubicBezTo>
                  <a:pt x="26784" y="-3846"/>
                  <a:pt x="51464" y="-3762"/>
                  <a:pt x="66633" y="11506"/>
                </a:cubicBezTo>
                <a:cubicBezTo>
                  <a:pt x="81807" y="26780"/>
                  <a:pt x="81724" y="51460"/>
                  <a:pt x="66449" y="66634"/>
                </a:cubicBezTo>
                <a:cubicBezTo>
                  <a:pt x="51180" y="81803"/>
                  <a:pt x="26495" y="81725"/>
                  <a:pt x="11326" y="66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6"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16000"/>
            <a:ext cx="5905500" cy="4787900"/>
          </a:xfrm>
          <a:prstGeom prst="rect">
            <a:avLst/>
          </a:prstGeom>
          <a:noFill/>
        </p:spPr>
      </p:pic>
      <p:sp>
        <p:nvSpPr>
          <p:cNvPr id="2" name="TextBox 1"/>
          <p:cNvSpPr txBox="1"/>
          <p:nvPr/>
        </p:nvSpPr>
        <p:spPr>
          <a:xfrm>
            <a:off x="4419600" y="825500"/>
            <a:ext cx="510946" cy="710023"/>
          </a:xfrm>
          <a:prstGeom prst="rect">
            <a:avLst/>
          </a:prstGeom>
          <a:noFill/>
        </p:spPr>
        <p:txBody>
          <a:bodyPr wrap="none" lIns="0" tIns="0" rIns="0" rtlCol="0">
            <a:spAutoFit/>
          </a:bodyPr>
          <a:lstStyle/>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E22A26"/>
                </a:solidFill>
                <a:latin typeface="Calibri"/>
                <a:cs typeface="Calibri"/>
              </a:rPr>
              <a:t>Red</a:t>
            </a:r>
          </a:p>
          <a:p>
            <a:pPr>
              <a:lnSpc>
                <a:spcPts val="1700"/>
              </a:lnSpc>
              <a:tabLst>
                <a:tab pos="127000" algn="l"/>
                <a:tab pos="177800" algn="l"/>
              </a:tabLst>
            </a:pPr>
            <a:r>
              <a:rPr lang="en-US" altLang="zh-CN" sz="1578" b="1" dirty="0" smtClean="0">
                <a:solidFill>
                  <a:srgbClr val="C3F760"/>
                </a:solidFill>
                <a:latin typeface="Calibri"/>
                <a:cs typeface="Calibri"/>
              </a:rPr>
              <a:t>Green</a:t>
            </a:r>
          </a:p>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17B4FC"/>
                </a:solidFill>
                <a:latin typeface="Calibri"/>
                <a:cs typeface="Calibri"/>
              </a:rPr>
              <a:t>Blue</a:t>
            </a:r>
          </a:p>
        </p:txBody>
      </p:sp>
      <p:sp>
        <p:nvSpPr>
          <p:cNvPr id="18" name="TextBox 1"/>
          <p:cNvSpPr txBox="1"/>
          <p:nvPr/>
        </p:nvSpPr>
        <p:spPr>
          <a:xfrm>
            <a:off x="5143500" y="825500"/>
            <a:ext cx="307777" cy="704330"/>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79</a:t>
            </a:r>
          </a:p>
          <a:p>
            <a:pPr>
              <a:lnSpc>
                <a:spcPts val="1700"/>
              </a:lnSpc>
              <a:tabLst/>
            </a:pPr>
            <a:r>
              <a:rPr lang="en-US" altLang="zh-CN" sz="1578" b="1" dirty="0" smtClean="0">
                <a:solidFill>
                  <a:srgbClr val="FFFFFF"/>
                </a:solidFill>
                <a:latin typeface="Calibri"/>
                <a:cs typeface="Calibri"/>
              </a:rPr>
              <a:t>148</a:t>
            </a:r>
          </a:p>
          <a:p>
            <a:pPr>
              <a:lnSpc>
                <a:spcPts val="1700"/>
              </a:lnSpc>
              <a:tabLst/>
            </a:pPr>
            <a:r>
              <a:rPr lang="en-US" altLang="zh-CN" sz="1578" b="1" dirty="0" smtClean="0">
                <a:solidFill>
                  <a:srgbClr val="FFFFFF"/>
                </a:solidFill>
                <a:latin typeface="Calibri"/>
                <a:cs typeface="Calibri"/>
              </a:rPr>
              <a:t>186</a:t>
            </a:r>
          </a:p>
        </p:txBody>
      </p:sp>
      <p:sp>
        <p:nvSpPr>
          <p:cNvPr id="19"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0"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1"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2"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3"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4"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5"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6"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7"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4154147" y="3239781"/>
            <a:ext cx="189331" cy="206036"/>
          </a:xfrm>
          <a:custGeom>
            <a:avLst/>
            <a:gdLst>
              <a:gd name="connsiteX0" fmla="*/ 11137 w 189331"/>
              <a:gd name="connsiteY0" fmla="*/ 11137 h 206036"/>
              <a:gd name="connsiteX1" fmla="*/ 178194 w 189331"/>
              <a:gd name="connsiteY1" fmla="*/ 11137 h 206036"/>
              <a:gd name="connsiteX2" fmla="*/ 178194 w 189331"/>
              <a:gd name="connsiteY2" fmla="*/ 194899 h 206036"/>
              <a:gd name="connsiteX3" fmla="*/ 11137 w 189331"/>
              <a:gd name="connsiteY3" fmla="*/ 194899 h 206036"/>
              <a:gd name="connsiteX4" fmla="*/ 11137 w 189331"/>
              <a:gd name="connsiteY4" fmla="*/ 11137 h 206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331" h="206036">
                <a:moveTo>
                  <a:pt x="11137" y="11137"/>
                </a:moveTo>
                <a:lnTo>
                  <a:pt x="178194" y="11137"/>
                </a:lnTo>
                <a:lnTo>
                  <a:pt x="178194" y="194899"/>
                </a:lnTo>
                <a:lnTo>
                  <a:pt x="11137" y="194899"/>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237480" y="1141914"/>
            <a:ext cx="29251" cy="2108742"/>
          </a:xfrm>
          <a:custGeom>
            <a:avLst/>
            <a:gdLst>
              <a:gd name="connsiteX0" fmla="*/ 11137 w 29251"/>
              <a:gd name="connsiteY0" fmla="*/ 2097605 h 2108742"/>
              <a:gd name="connsiteX1" fmla="*/ 18075 w 29251"/>
              <a:gd name="connsiteY1" fmla="*/ 22268 h 2108742"/>
              <a:gd name="connsiteX2" fmla="*/ 18114 w 29251"/>
              <a:gd name="connsiteY2" fmla="*/ 11137 h 2108742"/>
            </a:gdLst>
            <a:ahLst/>
            <a:cxnLst>
              <a:cxn ang="0">
                <a:pos x="connsiteX0" y="connsiteY0"/>
              </a:cxn>
              <a:cxn ang="1">
                <a:pos x="connsiteX1" y="connsiteY1"/>
              </a:cxn>
              <a:cxn ang="2">
                <a:pos x="connsiteX2" y="connsiteY2"/>
              </a:cxn>
            </a:cxnLst>
            <a:rect l="l" t="t" r="r" b="b"/>
            <a:pathLst>
              <a:path w="29251" h="2108742">
                <a:moveTo>
                  <a:pt x="11137" y="2097605"/>
                </a:moveTo>
                <a:lnTo>
                  <a:pt x="18075" y="22268"/>
                </a:lnTo>
                <a:lnTo>
                  <a:pt x="18114"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4216705" y="1086227"/>
            <a:ext cx="77959" cy="77959"/>
          </a:xfrm>
          <a:custGeom>
            <a:avLst/>
            <a:gdLst>
              <a:gd name="connsiteX0" fmla="*/ 11326 w 77959"/>
              <a:gd name="connsiteY0" fmla="*/ 66450 h 77959"/>
              <a:gd name="connsiteX1" fmla="*/ 11510 w 77959"/>
              <a:gd name="connsiteY1" fmla="*/ 11322 h 77959"/>
              <a:gd name="connsiteX2" fmla="*/ 66633 w 77959"/>
              <a:gd name="connsiteY2" fmla="*/ 11506 h 77959"/>
              <a:gd name="connsiteX3" fmla="*/ 66449 w 77959"/>
              <a:gd name="connsiteY3" fmla="*/ 66634 h 77959"/>
              <a:gd name="connsiteX4" fmla="*/ 11326 w 77959"/>
              <a:gd name="connsiteY4" fmla="*/ 6645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11326" y="66450"/>
                </a:moveTo>
                <a:cubicBezTo>
                  <a:pt x="-3847" y="51176"/>
                  <a:pt x="-3764" y="26496"/>
                  <a:pt x="11510" y="11322"/>
                </a:cubicBezTo>
                <a:cubicBezTo>
                  <a:pt x="26784" y="-3846"/>
                  <a:pt x="51464" y="-3762"/>
                  <a:pt x="66633" y="11506"/>
                </a:cubicBezTo>
                <a:cubicBezTo>
                  <a:pt x="81807" y="26780"/>
                  <a:pt x="81724" y="51460"/>
                  <a:pt x="66449" y="66634"/>
                </a:cubicBezTo>
                <a:cubicBezTo>
                  <a:pt x="51180" y="81803"/>
                  <a:pt x="26495" y="81725"/>
                  <a:pt x="11326" y="66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6"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8" name="Freeform 3"/>
          <p:cNvSpPr/>
          <p:nvPr/>
        </p:nvSpPr>
        <p:spPr>
          <a:xfrm>
            <a:off x="7898048" y="1330642"/>
            <a:ext cx="22274" cy="473840"/>
          </a:xfrm>
          <a:custGeom>
            <a:avLst/>
            <a:gdLst>
              <a:gd name="connsiteX0" fmla="*/ 11137 w 22274"/>
              <a:gd name="connsiteY0" fmla="*/ 462702 h 473840"/>
              <a:gd name="connsiteX1" fmla="*/ 11137 w 22274"/>
              <a:gd name="connsiteY1" fmla="*/ 451565 h 473840"/>
              <a:gd name="connsiteX2" fmla="*/ 11137 w 22274"/>
              <a:gd name="connsiteY2" fmla="*/ 11137 h 473840"/>
            </a:gdLst>
            <a:ahLst/>
            <a:cxnLst>
              <a:cxn ang="0">
                <a:pos x="connsiteX0" y="connsiteY0"/>
              </a:cxn>
              <a:cxn ang="1">
                <a:pos x="connsiteX1" y="connsiteY1"/>
              </a:cxn>
              <a:cxn ang="2">
                <a:pos x="connsiteX2" y="connsiteY2"/>
              </a:cxn>
            </a:cxnLst>
            <a:rect l="l" t="t" r="r" b="b"/>
            <a:pathLst>
              <a:path w="22274" h="473840">
                <a:moveTo>
                  <a:pt x="11137" y="462702"/>
                </a:moveTo>
                <a:lnTo>
                  <a:pt x="11137" y="451565"/>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9" name="Freeform 3"/>
          <p:cNvSpPr/>
          <p:nvPr/>
        </p:nvSpPr>
        <p:spPr>
          <a:xfrm>
            <a:off x="7862408" y="1758820"/>
            <a:ext cx="93552" cy="93550"/>
          </a:xfrm>
          <a:custGeom>
            <a:avLst/>
            <a:gdLst>
              <a:gd name="connsiteX0" fmla="*/ 0 w 93552"/>
              <a:gd name="connsiteY0" fmla="*/ 0 h 93550"/>
              <a:gd name="connsiteX1" fmla="*/ 46776 w 93552"/>
              <a:gd name="connsiteY1" fmla="*/ 93550 h 93550"/>
              <a:gd name="connsiteX2" fmla="*/ 93552 w 93552"/>
              <a:gd name="connsiteY2" fmla="*/ 0 h 93550"/>
              <a:gd name="connsiteX3" fmla="*/ 46776 w 93552"/>
              <a:gd name="connsiteY3" fmla="*/ 23386 h 93550"/>
              <a:gd name="connsiteX4" fmla="*/ 0 w 93552"/>
              <a:gd name="connsiteY4" fmla="*/ 0 h 935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52" h="93550">
                <a:moveTo>
                  <a:pt x="0" y="0"/>
                </a:moveTo>
                <a:lnTo>
                  <a:pt x="46776" y="93550"/>
                </a:lnTo>
                <a:lnTo>
                  <a:pt x="93552" y="0"/>
                </a:lnTo>
                <a:lnTo>
                  <a:pt x="46776" y="23386"/>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0" name="Freeform 3"/>
          <p:cNvSpPr/>
          <p:nvPr/>
        </p:nvSpPr>
        <p:spPr>
          <a:xfrm>
            <a:off x="8622829" y="3445815"/>
            <a:ext cx="22274" cy="473840"/>
          </a:xfrm>
          <a:custGeom>
            <a:avLst/>
            <a:gdLst>
              <a:gd name="connsiteX0" fmla="*/ 11137 w 22274"/>
              <a:gd name="connsiteY0" fmla="*/ 462703 h 473840"/>
              <a:gd name="connsiteX1" fmla="*/ 11137 w 22274"/>
              <a:gd name="connsiteY1" fmla="*/ 451566 h 473840"/>
              <a:gd name="connsiteX2" fmla="*/ 11137 w 22274"/>
              <a:gd name="connsiteY2" fmla="*/ 11137 h 473840"/>
            </a:gdLst>
            <a:ahLst/>
            <a:cxnLst>
              <a:cxn ang="0">
                <a:pos x="connsiteX0" y="connsiteY0"/>
              </a:cxn>
              <a:cxn ang="1">
                <a:pos x="connsiteX1" y="connsiteY1"/>
              </a:cxn>
              <a:cxn ang="2">
                <a:pos x="connsiteX2" y="connsiteY2"/>
              </a:cxn>
            </a:cxnLst>
            <a:rect l="l" t="t" r="r" b="b"/>
            <a:pathLst>
              <a:path w="22274" h="473840">
                <a:moveTo>
                  <a:pt x="11137" y="462703"/>
                </a:moveTo>
                <a:lnTo>
                  <a:pt x="11137" y="451566"/>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1" name="Freeform 3"/>
          <p:cNvSpPr/>
          <p:nvPr/>
        </p:nvSpPr>
        <p:spPr>
          <a:xfrm>
            <a:off x="8587191" y="3873994"/>
            <a:ext cx="93550" cy="93552"/>
          </a:xfrm>
          <a:custGeom>
            <a:avLst/>
            <a:gdLst>
              <a:gd name="connsiteX0" fmla="*/ 0 w 93550"/>
              <a:gd name="connsiteY0" fmla="*/ 0 h 93552"/>
              <a:gd name="connsiteX1" fmla="*/ 46775 w 93550"/>
              <a:gd name="connsiteY1" fmla="*/ 93552 h 93552"/>
              <a:gd name="connsiteX2" fmla="*/ 93550 w 93550"/>
              <a:gd name="connsiteY2" fmla="*/ 0 h 93552"/>
              <a:gd name="connsiteX3" fmla="*/ 46775 w 93550"/>
              <a:gd name="connsiteY3" fmla="*/ 23388 h 93552"/>
              <a:gd name="connsiteX4" fmla="*/ 0 w 93550"/>
              <a:gd name="connsiteY4" fmla="*/ 0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50" h="93552">
                <a:moveTo>
                  <a:pt x="0" y="0"/>
                </a:moveTo>
                <a:lnTo>
                  <a:pt x="46775" y="93552"/>
                </a:lnTo>
                <a:lnTo>
                  <a:pt x="93550" y="0"/>
                </a:lnTo>
                <a:lnTo>
                  <a:pt x="46775" y="23388"/>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2" name="Freeform 3"/>
          <p:cNvSpPr/>
          <p:nvPr/>
        </p:nvSpPr>
        <p:spPr>
          <a:xfrm>
            <a:off x="9001492" y="5567439"/>
            <a:ext cx="22274" cy="473840"/>
          </a:xfrm>
          <a:custGeom>
            <a:avLst/>
            <a:gdLst>
              <a:gd name="connsiteX0" fmla="*/ 11137 w 22274"/>
              <a:gd name="connsiteY0" fmla="*/ 462703 h 473840"/>
              <a:gd name="connsiteX1" fmla="*/ 11137 w 22274"/>
              <a:gd name="connsiteY1" fmla="*/ 451566 h 473840"/>
              <a:gd name="connsiteX2" fmla="*/ 11137 w 22274"/>
              <a:gd name="connsiteY2" fmla="*/ 11137 h 473840"/>
            </a:gdLst>
            <a:ahLst/>
            <a:cxnLst>
              <a:cxn ang="0">
                <a:pos x="connsiteX0" y="connsiteY0"/>
              </a:cxn>
              <a:cxn ang="1">
                <a:pos x="connsiteX1" y="connsiteY1"/>
              </a:cxn>
              <a:cxn ang="2">
                <a:pos x="connsiteX2" y="connsiteY2"/>
              </a:cxn>
            </a:cxnLst>
            <a:rect l="l" t="t" r="r" b="b"/>
            <a:pathLst>
              <a:path w="22274" h="473840">
                <a:moveTo>
                  <a:pt x="11137" y="462703"/>
                </a:moveTo>
                <a:lnTo>
                  <a:pt x="11137" y="451566"/>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3" name="Freeform 3"/>
          <p:cNvSpPr/>
          <p:nvPr/>
        </p:nvSpPr>
        <p:spPr>
          <a:xfrm>
            <a:off x="8965854" y="5995615"/>
            <a:ext cx="93552" cy="93552"/>
          </a:xfrm>
          <a:custGeom>
            <a:avLst/>
            <a:gdLst>
              <a:gd name="connsiteX0" fmla="*/ 0 w 93552"/>
              <a:gd name="connsiteY0" fmla="*/ 0 h 93552"/>
              <a:gd name="connsiteX1" fmla="*/ 46775 w 93552"/>
              <a:gd name="connsiteY1" fmla="*/ 93552 h 93552"/>
              <a:gd name="connsiteX2" fmla="*/ 93551 w 93552"/>
              <a:gd name="connsiteY2" fmla="*/ 0 h 93552"/>
              <a:gd name="connsiteX3" fmla="*/ 46775 w 93552"/>
              <a:gd name="connsiteY3" fmla="*/ 23388 h 93552"/>
              <a:gd name="connsiteX4" fmla="*/ 0 w 93552"/>
              <a:gd name="connsiteY4" fmla="*/ 0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52" h="93552">
                <a:moveTo>
                  <a:pt x="0" y="0"/>
                </a:moveTo>
                <a:lnTo>
                  <a:pt x="46775" y="93552"/>
                </a:lnTo>
                <a:lnTo>
                  <a:pt x="93551" y="0"/>
                </a:lnTo>
                <a:lnTo>
                  <a:pt x="46775" y="23388"/>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16000"/>
            <a:ext cx="5905500" cy="4787900"/>
          </a:xfrm>
          <a:prstGeom prst="rect">
            <a:avLst/>
          </a:prstGeom>
          <a:noFill/>
        </p:spPr>
      </p:pic>
      <p:sp>
        <p:nvSpPr>
          <p:cNvPr id="2" name="TextBox 1"/>
          <p:cNvSpPr txBox="1"/>
          <p:nvPr/>
        </p:nvSpPr>
        <p:spPr>
          <a:xfrm>
            <a:off x="4419600" y="825500"/>
            <a:ext cx="510946" cy="710023"/>
          </a:xfrm>
          <a:prstGeom prst="rect">
            <a:avLst/>
          </a:prstGeom>
          <a:noFill/>
        </p:spPr>
        <p:txBody>
          <a:bodyPr wrap="none" lIns="0" tIns="0" rIns="0" rtlCol="0">
            <a:spAutoFit/>
          </a:bodyPr>
          <a:lstStyle/>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E22A26"/>
                </a:solidFill>
                <a:latin typeface="Calibri"/>
                <a:cs typeface="Calibri"/>
              </a:rPr>
              <a:t>Red</a:t>
            </a:r>
          </a:p>
          <a:p>
            <a:pPr>
              <a:lnSpc>
                <a:spcPts val="1700"/>
              </a:lnSpc>
              <a:tabLst>
                <a:tab pos="127000" algn="l"/>
                <a:tab pos="177800" algn="l"/>
              </a:tabLst>
            </a:pPr>
            <a:r>
              <a:rPr lang="en-US" altLang="zh-CN" sz="1578" b="1" dirty="0" smtClean="0">
                <a:solidFill>
                  <a:srgbClr val="C3F760"/>
                </a:solidFill>
                <a:latin typeface="Calibri"/>
                <a:cs typeface="Calibri"/>
              </a:rPr>
              <a:t>Green</a:t>
            </a:r>
          </a:p>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17B4FC"/>
                </a:solidFill>
                <a:latin typeface="Calibri"/>
                <a:cs typeface="Calibri"/>
              </a:rPr>
              <a:t>Blue</a:t>
            </a:r>
          </a:p>
        </p:txBody>
      </p:sp>
      <p:sp>
        <p:nvSpPr>
          <p:cNvPr id="24" name="TextBox 1"/>
          <p:cNvSpPr txBox="1"/>
          <p:nvPr/>
        </p:nvSpPr>
        <p:spPr>
          <a:xfrm>
            <a:off x="5143500" y="825500"/>
            <a:ext cx="307777" cy="704330"/>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79</a:t>
            </a:r>
          </a:p>
          <a:p>
            <a:pPr>
              <a:lnSpc>
                <a:spcPts val="1700"/>
              </a:lnSpc>
              <a:tabLst/>
            </a:pPr>
            <a:r>
              <a:rPr lang="en-US" altLang="zh-CN" sz="1578" b="1" dirty="0" smtClean="0">
                <a:solidFill>
                  <a:srgbClr val="FFFFFF"/>
                </a:solidFill>
                <a:latin typeface="Calibri"/>
                <a:cs typeface="Calibri"/>
              </a:rPr>
              <a:t>148</a:t>
            </a:r>
          </a:p>
          <a:p>
            <a:pPr>
              <a:lnSpc>
                <a:spcPts val="1700"/>
              </a:lnSpc>
              <a:tabLst/>
            </a:pPr>
            <a:r>
              <a:rPr lang="en-US" altLang="zh-CN" sz="1578" b="1" dirty="0" smtClean="0">
                <a:solidFill>
                  <a:srgbClr val="FFFFFF"/>
                </a:solidFill>
                <a:latin typeface="Calibri"/>
                <a:cs typeface="Calibri"/>
              </a:rPr>
              <a:t>186</a:t>
            </a:r>
          </a:p>
        </p:txBody>
      </p:sp>
      <p:sp>
        <p:nvSpPr>
          <p:cNvPr id="25"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6"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7"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8"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9"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30"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31"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1024" name="TextBox 1"/>
          <p:cNvSpPr txBox="1"/>
          <p:nvPr/>
        </p:nvSpPr>
        <p:spPr>
          <a:xfrm>
            <a:off x="7785100" y="1054100"/>
            <a:ext cx="203351"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+1</a:t>
            </a:r>
          </a:p>
        </p:txBody>
      </p:sp>
      <p:sp>
        <p:nvSpPr>
          <p:cNvPr id="1025" name="TextBox 1"/>
          <p:cNvSpPr txBox="1"/>
          <p:nvPr/>
        </p:nvSpPr>
        <p:spPr>
          <a:xfrm>
            <a:off x="7747000" y="2222500"/>
            <a:ext cx="1227912" cy="1261457"/>
          </a:xfrm>
          <a:prstGeom prst="rect">
            <a:avLst/>
          </a:prstGeom>
          <a:noFill/>
        </p:spPr>
        <p:txBody>
          <a:bodyPr wrap="none" lIns="0" tIns="0" rIns="0" rtlCol="0">
            <a:spAutoFit/>
          </a:bodyPr>
          <a:lstStyle/>
          <a:p>
            <a:pPr>
              <a:lnSpc>
                <a:spcPts val="1700"/>
              </a:lnSpc>
              <a:tabLst>
                <a:tab pos="762000" algn="l"/>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700"/>
              </a:lnSpc>
              <a:tabLst>
                <a:tab pos="762000" algn="l"/>
              </a:tabLst>
            </a:pPr>
            <a:r>
              <a:rPr lang="en-US" altLang="zh-CN" dirty="0" smtClean="0">
                <a:latin typeface="Calibri"/>
                <a:cs typeface="Calibri"/>
              </a:rPr>
              <a:t>	</a:t>
            </a:r>
            <a:r>
              <a:rPr lang="en-US" altLang="zh-CN" sz="1578" b="1" dirty="0" smtClean="0">
                <a:solidFill>
                  <a:srgbClr val="FFFFFF"/>
                </a:solidFill>
                <a:latin typeface="Calibri"/>
                <a:cs typeface="Calibri"/>
              </a:rPr>
              <a:t>+1</a:t>
            </a:r>
          </a:p>
        </p:txBody>
      </p:sp>
      <p:sp>
        <p:nvSpPr>
          <p:cNvPr id="1026" name="TextBox 1"/>
          <p:cNvSpPr txBox="1"/>
          <p:nvPr/>
        </p:nvSpPr>
        <p:spPr>
          <a:xfrm>
            <a:off x="7747000" y="4343400"/>
            <a:ext cx="1417429" cy="1261457"/>
          </a:xfrm>
          <a:prstGeom prst="rect">
            <a:avLst/>
          </a:prstGeom>
          <a:noFill/>
        </p:spPr>
        <p:txBody>
          <a:bodyPr wrap="none" lIns="0" tIns="0" rIns="0" rtlCol="0">
            <a:spAutoFit/>
          </a:bodyPr>
          <a:lstStyle/>
          <a:p>
            <a:pPr>
              <a:lnSpc>
                <a:spcPts val="1700"/>
              </a:lnSpc>
              <a:tabLst>
                <a:tab pos="1143000" algn="l"/>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700"/>
              </a:lnSpc>
              <a:tabLst>
                <a:tab pos="1143000" algn="l"/>
              </a:tabLst>
            </a:pPr>
            <a:r>
              <a:rPr lang="en-US" altLang="zh-CN" dirty="0" smtClean="0">
                <a:latin typeface="Calibri"/>
                <a:cs typeface="Calibri"/>
              </a:rPr>
              <a:t>	</a:t>
            </a:r>
            <a:r>
              <a:rPr lang="en-US" altLang="zh-CN" sz="1578" b="1" dirty="0" smtClean="0">
                <a:solidFill>
                  <a:srgbClr val="FFFFFF"/>
                </a:solidFill>
                <a:latin typeface="Calibri"/>
                <a:cs typeface="Calibri"/>
              </a:rPr>
              <a:t>+1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7162800" y="1092200"/>
            <a:ext cx="2413000" cy="952500"/>
          </a:xfrm>
          <a:prstGeom prst="rect">
            <a:avLst/>
          </a:prstGeom>
          <a:noFill/>
        </p:spPr>
      </p:pic>
      <p:pic>
        <p:nvPicPr>
          <p:cNvPr id="15" name="Picture 3"/>
          <p:cNvPicPr>
            <a:picLocks noChangeAspect="1" noChangeArrowheads="1"/>
          </p:cNvPicPr>
          <p:nvPr/>
        </p:nvPicPr>
        <p:blipFill>
          <a:blip r:embed="rId5"/>
          <a:srcRect/>
          <a:stretch>
            <a:fillRect/>
          </a:stretch>
        </p:blipFill>
        <p:spPr bwMode="auto">
          <a:xfrm>
            <a:off x="7162800" y="3213100"/>
            <a:ext cx="2413000" cy="939800"/>
          </a:xfrm>
          <a:prstGeom prst="rect">
            <a:avLst/>
          </a:prstGeom>
          <a:noFill/>
        </p:spPr>
      </p:pic>
      <p:pic>
        <p:nvPicPr>
          <p:cNvPr id="16" name="Picture 3"/>
          <p:cNvPicPr>
            <a:picLocks noChangeAspect="1" noChangeArrowheads="1"/>
          </p:cNvPicPr>
          <p:nvPr/>
        </p:nvPicPr>
        <p:blipFill>
          <a:blip r:embed="rId6"/>
          <a:srcRect/>
          <a:stretch>
            <a:fillRect/>
          </a:stretch>
        </p:blipFill>
        <p:spPr bwMode="auto">
          <a:xfrm>
            <a:off x="7162800" y="5334000"/>
            <a:ext cx="2413000" cy="939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7"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8"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9"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0"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1"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2"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3"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4"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pic>
        <p:nvPicPr>
          <p:cNvPr id="15" name="Picture 3"/>
          <p:cNvPicPr>
            <a:picLocks noChangeAspect="1" noChangeArrowheads="1"/>
          </p:cNvPicPr>
          <p:nvPr/>
        </p:nvPicPr>
        <p:blipFill>
          <a:blip r:embed="rId4"/>
          <a:srcRect/>
          <a:stretch>
            <a:fillRect/>
          </a:stretch>
        </p:blipFill>
        <p:spPr bwMode="auto">
          <a:xfrm>
            <a:off x="7162800" y="1092200"/>
            <a:ext cx="2413000" cy="952500"/>
          </a:xfrm>
          <a:prstGeom prst="rect">
            <a:avLst/>
          </a:prstGeom>
          <a:noFill/>
        </p:spPr>
      </p:pic>
      <p:pic>
        <p:nvPicPr>
          <p:cNvPr id="16" name="Picture 3"/>
          <p:cNvPicPr>
            <a:picLocks noChangeAspect="1" noChangeArrowheads="1"/>
          </p:cNvPicPr>
          <p:nvPr/>
        </p:nvPicPr>
        <p:blipFill>
          <a:blip r:embed="rId5"/>
          <a:srcRect/>
          <a:stretch>
            <a:fillRect/>
          </a:stretch>
        </p:blipFill>
        <p:spPr bwMode="auto">
          <a:xfrm>
            <a:off x="7162800" y="3213100"/>
            <a:ext cx="2413000" cy="939800"/>
          </a:xfrm>
          <a:prstGeom prst="rect">
            <a:avLst/>
          </a:prstGeom>
          <a:noFill/>
        </p:spPr>
      </p:pic>
      <p:pic>
        <p:nvPicPr>
          <p:cNvPr id="17" name="Picture 3"/>
          <p:cNvPicPr>
            <a:picLocks noChangeAspect="1" noChangeArrowheads="1"/>
          </p:cNvPicPr>
          <p:nvPr/>
        </p:nvPicPr>
        <p:blipFill>
          <a:blip r:embed="rId6"/>
          <a:srcRect/>
          <a:stretch>
            <a:fillRect/>
          </a:stretch>
        </p:blipFill>
        <p:spPr bwMode="auto">
          <a:xfrm>
            <a:off x="7162800" y="5334000"/>
            <a:ext cx="2413000" cy="939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8"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9"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0"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1"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2"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3"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856672" y="3729814"/>
            <a:ext cx="186229" cy="205290"/>
          </a:xfrm>
          <a:custGeom>
            <a:avLst/>
            <a:gdLst>
              <a:gd name="connsiteX0" fmla="*/ 11137 w 186229"/>
              <a:gd name="connsiteY0" fmla="*/ 11137 h 205290"/>
              <a:gd name="connsiteX1" fmla="*/ 175092 w 186229"/>
              <a:gd name="connsiteY1" fmla="*/ 11137 h 205290"/>
              <a:gd name="connsiteX2" fmla="*/ 175092 w 186229"/>
              <a:gd name="connsiteY2" fmla="*/ 194153 h 205290"/>
              <a:gd name="connsiteX3" fmla="*/ 11137 w 186229"/>
              <a:gd name="connsiteY3" fmla="*/ 194153 h 205290"/>
              <a:gd name="connsiteX4" fmla="*/ 11137 w 186229"/>
              <a:gd name="connsiteY4" fmla="*/ 11137 h 205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229" h="205290">
                <a:moveTo>
                  <a:pt x="11137" y="11137"/>
                </a:moveTo>
                <a:lnTo>
                  <a:pt x="175092" y="11137"/>
                </a:lnTo>
                <a:lnTo>
                  <a:pt x="175092" y="194153"/>
                </a:lnTo>
                <a:lnTo>
                  <a:pt x="11137" y="194153"/>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031363" y="3826974"/>
            <a:ext cx="6009698" cy="2386953"/>
          </a:xfrm>
          <a:custGeom>
            <a:avLst/>
            <a:gdLst>
              <a:gd name="connsiteX0" fmla="*/ 5998562 w 6009698"/>
              <a:gd name="connsiteY0" fmla="*/ 2375816 h 2386953"/>
              <a:gd name="connsiteX1" fmla="*/ 5988204 w 6009698"/>
              <a:gd name="connsiteY1" fmla="*/ 2371723 h 2386953"/>
              <a:gd name="connsiteX2" fmla="*/ 11137 w 6009698"/>
              <a:gd name="connsiteY2" fmla="*/ 11137 h 2386953"/>
            </a:gdLst>
            <a:ahLst/>
            <a:cxnLst>
              <a:cxn ang="0">
                <a:pos x="connsiteX0" y="connsiteY0"/>
              </a:cxn>
              <a:cxn ang="1">
                <a:pos x="connsiteX1" y="connsiteY1"/>
              </a:cxn>
              <a:cxn ang="2">
                <a:pos x="connsiteX2" y="connsiteY2"/>
              </a:cxn>
            </a:cxnLst>
            <a:rect l="l" t="t" r="r" b="b"/>
            <a:pathLst>
              <a:path w="6009698" h="2386953">
                <a:moveTo>
                  <a:pt x="5998562" y="2375816"/>
                </a:moveTo>
                <a:lnTo>
                  <a:pt x="5988204" y="2371723"/>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8980632" y="6146599"/>
            <a:ext cx="104193" cy="87015"/>
          </a:xfrm>
          <a:custGeom>
            <a:avLst/>
            <a:gdLst>
              <a:gd name="connsiteX0" fmla="*/ 0 w 104193"/>
              <a:gd name="connsiteY0" fmla="*/ 87015 h 87015"/>
              <a:gd name="connsiteX1" fmla="*/ 104192 w 104193"/>
              <a:gd name="connsiteY1" fmla="*/ 77871 h 87015"/>
              <a:gd name="connsiteX2" fmla="*/ 34363 w 104193"/>
              <a:gd name="connsiteY2" fmla="*/ 0 h 87015"/>
              <a:gd name="connsiteX3" fmla="*/ 38935 w 104193"/>
              <a:gd name="connsiteY3" fmla="*/ 52100 h 87015"/>
              <a:gd name="connsiteX4" fmla="*/ 0 w 104193"/>
              <a:gd name="connsiteY4" fmla="*/ 87015 h 87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193" h="87015">
                <a:moveTo>
                  <a:pt x="0" y="87015"/>
                </a:moveTo>
                <a:lnTo>
                  <a:pt x="104192" y="77871"/>
                </a:lnTo>
                <a:lnTo>
                  <a:pt x="34363" y="0"/>
                </a:lnTo>
                <a:lnTo>
                  <a:pt x="38935" y="52100"/>
                </a:lnTo>
                <a:lnTo>
                  <a:pt x="0" y="87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3519330" y="2588259"/>
            <a:ext cx="187359" cy="205864"/>
          </a:xfrm>
          <a:custGeom>
            <a:avLst/>
            <a:gdLst>
              <a:gd name="connsiteX0" fmla="*/ 11137 w 187359"/>
              <a:gd name="connsiteY0" fmla="*/ 11137 h 205864"/>
              <a:gd name="connsiteX1" fmla="*/ 176222 w 187359"/>
              <a:gd name="connsiteY1" fmla="*/ 11137 h 205864"/>
              <a:gd name="connsiteX2" fmla="*/ 176222 w 187359"/>
              <a:gd name="connsiteY2" fmla="*/ 194727 h 205864"/>
              <a:gd name="connsiteX3" fmla="*/ 11137 w 187359"/>
              <a:gd name="connsiteY3" fmla="*/ 194727 h 205864"/>
              <a:gd name="connsiteX4" fmla="*/ 11137 w 187359"/>
              <a:gd name="connsiteY4" fmla="*/ 11137 h 205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359" h="205864">
                <a:moveTo>
                  <a:pt x="11137" y="11137"/>
                </a:moveTo>
                <a:lnTo>
                  <a:pt x="176222" y="11137"/>
                </a:lnTo>
                <a:lnTo>
                  <a:pt x="176222" y="194727"/>
                </a:lnTo>
                <a:lnTo>
                  <a:pt x="11137" y="194727"/>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3686921" y="2695559"/>
            <a:ext cx="5396656" cy="3518947"/>
          </a:xfrm>
          <a:custGeom>
            <a:avLst/>
            <a:gdLst>
              <a:gd name="connsiteX0" fmla="*/ 5385519 w 5396656"/>
              <a:gd name="connsiteY0" fmla="*/ 3507810 h 3518947"/>
              <a:gd name="connsiteX1" fmla="*/ 5376186 w 5396656"/>
              <a:gd name="connsiteY1" fmla="*/ 3501735 h 3518947"/>
              <a:gd name="connsiteX2" fmla="*/ 11137 w 5396656"/>
              <a:gd name="connsiteY2" fmla="*/ 11137 h 3518947"/>
            </a:gdLst>
            <a:ahLst/>
            <a:cxnLst>
              <a:cxn ang="0">
                <a:pos x="connsiteX0" y="connsiteY0"/>
              </a:cxn>
              <a:cxn ang="1">
                <a:pos x="connsiteX1" y="connsiteY1"/>
              </a:cxn>
              <a:cxn ang="2">
                <a:pos x="connsiteX2" y="connsiteY2"/>
              </a:cxn>
            </a:cxnLst>
            <a:rect l="l" t="t" r="r" b="b"/>
            <a:pathLst>
              <a:path w="5396656" h="3518947">
                <a:moveTo>
                  <a:pt x="5385519" y="3507810"/>
                </a:moveTo>
                <a:lnTo>
                  <a:pt x="5376186" y="350173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9017992" y="6145332"/>
            <a:ext cx="103925" cy="90227"/>
          </a:xfrm>
          <a:custGeom>
            <a:avLst/>
            <a:gdLst>
              <a:gd name="connsiteX0" fmla="*/ 0 w 103925"/>
              <a:gd name="connsiteY0" fmla="*/ 78416 h 90227"/>
              <a:gd name="connsiteX1" fmla="*/ 103925 w 103925"/>
              <a:gd name="connsiteY1" fmla="*/ 90227 h 90227"/>
              <a:gd name="connsiteX2" fmla="*/ 51017 w 103925"/>
              <a:gd name="connsiteY2" fmla="*/ 0 h 90227"/>
              <a:gd name="connsiteX3" fmla="*/ 45116 w 103925"/>
              <a:gd name="connsiteY3" fmla="*/ 51960 h 90227"/>
              <a:gd name="connsiteX4" fmla="*/ 0 w 103925"/>
              <a:gd name="connsiteY4" fmla="*/ 78416 h 90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925" h="90227">
                <a:moveTo>
                  <a:pt x="0" y="78416"/>
                </a:moveTo>
                <a:lnTo>
                  <a:pt x="103925" y="90227"/>
                </a:lnTo>
                <a:lnTo>
                  <a:pt x="51017" y="0"/>
                </a:lnTo>
                <a:lnTo>
                  <a:pt x="45116" y="51960"/>
                </a:lnTo>
                <a:lnTo>
                  <a:pt x="0" y="78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92200"/>
            <a:ext cx="8902700" cy="5257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1"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2"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3"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6"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7"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8"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856672" y="3729814"/>
            <a:ext cx="186229" cy="205290"/>
          </a:xfrm>
          <a:custGeom>
            <a:avLst/>
            <a:gdLst>
              <a:gd name="connsiteX0" fmla="*/ 11137 w 186229"/>
              <a:gd name="connsiteY0" fmla="*/ 11137 h 205290"/>
              <a:gd name="connsiteX1" fmla="*/ 175092 w 186229"/>
              <a:gd name="connsiteY1" fmla="*/ 11137 h 205290"/>
              <a:gd name="connsiteX2" fmla="*/ 175092 w 186229"/>
              <a:gd name="connsiteY2" fmla="*/ 194153 h 205290"/>
              <a:gd name="connsiteX3" fmla="*/ 11137 w 186229"/>
              <a:gd name="connsiteY3" fmla="*/ 194153 h 205290"/>
              <a:gd name="connsiteX4" fmla="*/ 11137 w 186229"/>
              <a:gd name="connsiteY4" fmla="*/ 11137 h 205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229" h="205290">
                <a:moveTo>
                  <a:pt x="11137" y="11137"/>
                </a:moveTo>
                <a:lnTo>
                  <a:pt x="175092" y="11137"/>
                </a:lnTo>
                <a:lnTo>
                  <a:pt x="175092" y="194153"/>
                </a:lnTo>
                <a:lnTo>
                  <a:pt x="11137" y="194153"/>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031363" y="3826974"/>
            <a:ext cx="6009698" cy="2386953"/>
          </a:xfrm>
          <a:custGeom>
            <a:avLst/>
            <a:gdLst>
              <a:gd name="connsiteX0" fmla="*/ 5998562 w 6009698"/>
              <a:gd name="connsiteY0" fmla="*/ 2375816 h 2386953"/>
              <a:gd name="connsiteX1" fmla="*/ 5988204 w 6009698"/>
              <a:gd name="connsiteY1" fmla="*/ 2371723 h 2386953"/>
              <a:gd name="connsiteX2" fmla="*/ 11137 w 6009698"/>
              <a:gd name="connsiteY2" fmla="*/ 11137 h 2386953"/>
            </a:gdLst>
            <a:ahLst/>
            <a:cxnLst>
              <a:cxn ang="0">
                <a:pos x="connsiteX0" y="connsiteY0"/>
              </a:cxn>
              <a:cxn ang="1">
                <a:pos x="connsiteX1" y="connsiteY1"/>
              </a:cxn>
              <a:cxn ang="2">
                <a:pos x="connsiteX2" y="connsiteY2"/>
              </a:cxn>
            </a:cxnLst>
            <a:rect l="l" t="t" r="r" b="b"/>
            <a:pathLst>
              <a:path w="6009698" h="2386953">
                <a:moveTo>
                  <a:pt x="5998562" y="2375816"/>
                </a:moveTo>
                <a:lnTo>
                  <a:pt x="5988204" y="2371723"/>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8980632" y="6146599"/>
            <a:ext cx="104193" cy="87015"/>
          </a:xfrm>
          <a:custGeom>
            <a:avLst/>
            <a:gdLst>
              <a:gd name="connsiteX0" fmla="*/ 0 w 104193"/>
              <a:gd name="connsiteY0" fmla="*/ 87015 h 87015"/>
              <a:gd name="connsiteX1" fmla="*/ 104192 w 104193"/>
              <a:gd name="connsiteY1" fmla="*/ 77871 h 87015"/>
              <a:gd name="connsiteX2" fmla="*/ 34363 w 104193"/>
              <a:gd name="connsiteY2" fmla="*/ 0 h 87015"/>
              <a:gd name="connsiteX3" fmla="*/ 38935 w 104193"/>
              <a:gd name="connsiteY3" fmla="*/ 52100 h 87015"/>
              <a:gd name="connsiteX4" fmla="*/ 0 w 104193"/>
              <a:gd name="connsiteY4" fmla="*/ 87015 h 87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193" h="87015">
                <a:moveTo>
                  <a:pt x="0" y="87015"/>
                </a:moveTo>
                <a:lnTo>
                  <a:pt x="104192" y="77871"/>
                </a:lnTo>
                <a:lnTo>
                  <a:pt x="34363" y="0"/>
                </a:lnTo>
                <a:lnTo>
                  <a:pt x="38935" y="52100"/>
                </a:lnTo>
                <a:lnTo>
                  <a:pt x="0" y="87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3519330" y="2588259"/>
            <a:ext cx="187359" cy="205864"/>
          </a:xfrm>
          <a:custGeom>
            <a:avLst/>
            <a:gdLst>
              <a:gd name="connsiteX0" fmla="*/ 11137 w 187359"/>
              <a:gd name="connsiteY0" fmla="*/ 11137 h 205864"/>
              <a:gd name="connsiteX1" fmla="*/ 176222 w 187359"/>
              <a:gd name="connsiteY1" fmla="*/ 11137 h 205864"/>
              <a:gd name="connsiteX2" fmla="*/ 176222 w 187359"/>
              <a:gd name="connsiteY2" fmla="*/ 194727 h 205864"/>
              <a:gd name="connsiteX3" fmla="*/ 11137 w 187359"/>
              <a:gd name="connsiteY3" fmla="*/ 194727 h 205864"/>
              <a:gd name="connsiteX4" fmla="*/ 11137 w 187359"/>
              <a:gd name="connsiteY4" fmla="*/ 11137 h 205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359" h="205864">
                <a:moveTo>
                  <a:pt x="11137" y="11137"/>
                </a:moveTo>
                <a:lnTo>
                  <a:pt x="176222" y="11137"/>
                </a:lnTo>
                <a:lnTo>
                  <a:pt x="176222" y="194727"/>
                </a:lnTo>
                <a:lnTo>
                  <a:pt x="11137" y="194727"/>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3686921" y="2695559"/>
            <a:ext cx="5396656" cy="3518947"/>
          </a:xfrm>
          <a:custGeom>
            <a:avLst/>
            <a:gdLst>
              <a:gd name="connsiteX0" fmla="*/ 5385519 w 5396656"/>
              <a:gd name="connsiteY0" fmla="*/ 3507810 h 3518947"/>
              <a:gd name="connsiteX1" fmla="*/ 5376186 w 5396656"/>
              <a:gd name="connsiteY1" fmla="*/ 3501735 h 3518947"/>
              <a:gd name="connsiteX2" fmla="*/ 11137 w 5396656"/>
              <a:gd name="connsiteY2" fmla="*/ 11137 h 3518947"/>
            </a:gdLst>
            <a:ahLst/>
            <a:cxnLst>
              <a:cxn ang="0">
                <a:pos x="connsiteX0" y="connsiteY0"/>
              </a:cxn>
              <a:cxn ang="1">
                <a:pos x="connsiteX1" y="connsiteY1"/>
              </a:cxn>
              <a:cxn ang="2">
                <a:pos x="connsiteX2" y="connsiteY2"/>
              </a:cxn>
            </a:cxnLst>
            <a:rect l="l" t="t" r="r" b="b"/>
            <a:pathLst>
              <a:path w="5396656" h="3518947">
                <a:moveTo>
                  <a:pt x="5385519" y="3507810"/>
                </a:moveTo>
                <a:lnTo>
                  <a:pt x="5376186" y="350173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9017992" y="6145332"/>
            <a:ext cx="103925" cy="90227"/>
          </a:xfrm>
          <a:custGeom>
            <a:avLst/>
            <a:gdLst>
              <a:gd name="connsiteX0" fmla="*/ 0 w 103925"/>
              <a:gd name="connsiteY0" fmla="*/ 78416 h 90227"/>
              <a:gd name="connsiteX1" fmla="*/ 103925 w 103925"/>
              <a:gd name="connsiteY1" fmla="*/ 90227 h 90227"/>
              <a:gd name="connsiteX2" fmla="*/ 51017 w 103925"/>
              <a:gd name="connsiteY2" fmla="*/ 0 h 90227"/>
              <a:gd name="connsiteX3" fmla="*/ 45116 w 103925"/>
              <a:gd name="connsiteY3" fmla="*/ 51960 h 90227"/>
              <a:gd name="connsiteX4" fmla="*/ 0 w 103925"/>
              <a:gd name="connsiteY4" fmla="*/ 78416 h 90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925" h="90227">
                <a:moveTo>
                  <a:pt x="0" y="78416"/>
                </a:moveTo>
                <a:lnTo>
                  <a:pt x="103925" y="90227"/>
                </a:lnTo>
                <a:lnTo>
                  <a:pt x="51017" y="0"/>
                </a:lnTo>
                <a:lnTo>
                  <a:pt x="45116" y="51960"/>
                </a:lnTo>
                <a:lnTo>
                  <a:pt x="0" y="78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92200"/>
            <a:ext cx="8902700" cy="5257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1"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2"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3"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6"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7"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8"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29" name="TextBox 1"/>
          <p:cNvSpPr txBox="1"/>
          <p:nvPr/>
        </p:nvSpPr>
        <p:spPr>
          <a:xfrm>
            <a:off x="8953500" y="5473700"/>
            <a:ext cx="203351" cy="497008"/>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+1</a:t>
            </a:r>
          </a:p>
          <a:p>
            <a:pPr>
              <a:lnSpc>
                <a:spcPts val="1800"/>
              </a:lnSpc>
              <a:tabLst/>
            </a:pPr>
            <a:r>
              <a:rPr lang="en-US" altLang="zh-CN" sz="1578" b="1" dirty="0" smtClean="0">
                <a:solidFill>
                  <a:srgbClr val="FFFFFF"/>
                </a:solidFill>
                <a:latin typeface="Calibri"/>
                <a:cs typeface="Calibri"/>
              </a:rPr>
              <a:t>+1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856672" y="3729814"/>
            <a:ext cx="186229" cy="205290"/>
          </a:xfrm>
          <a:custGeom>
            <a:avLst/>
            <a:gdLst>
              <a:gd name="connsiteX0" fmla="*/ 11137 w 186229"/>
              <a:gd name="connsiteY0" fmla="*/ 11137 h 205290"/>
              <a:gd name="connsiteX1" fmla="*/ 175092 w 186229"/>
              <a:gd name="connsiteY1" fmla="*/ 11137 h 205290"/>
              <a:gd name="connsiteX2" fmla="*/ 175092 w 186229"/>
              <a:gd name="connsiteY2" fmla="*/ 194153 h 205290"/>
              <a:gd name="connsiteX3" fmla="*/ 11137 w 186229"/>
              <a:gd name="connsiteY3" fmla="*/ 194153 h 205290"/>
              <a:gd name="connsiteX4" fmla="*/ 11137 w 186229"/>
              <a:gd name="connsiteY4" fmla="*/ 11137 h 205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229" h="205290">
                <a:moveTo>
                  <a:pt x="11137" y="11137"/>
                </a:moveTo>
                <a:lnTo>
                  <a:pt x="175092" y="11137"/>
                </a:lnTo>
                <a:lnTo>
                  <a:pt x="175092" y="194153"/>
                </a:lnTo>
                <a:lnTo>
                  <a:pt x="11137" y="194153"/>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031363" y="3826974"/>
            <a:ext cx="6009698" cy="2386953"/>
          </a:xfrm>
          <a:custGeom>
            <a:avLst/>
            <a:gdLst>
              <a:gd name="connsiteX0" fmla="*/ 5998562 w 6009698"/>
              <a:gd name="connsiteY0" fmla="*/ 2375816 h 2386953"/>
              <a:gd name="connsiteX1" fmla="*/ 5988204 w 6009698"/>
              <a:gd name="connsiteY1" fmla="*/ 2371723 h 2386953"/>
              <a:gd name="connsiteX2" fmla="*/ 11137 w 6009698"/>
              <a:gd name="connsiteY2" fmla="*/ 11137 h 2386953"/>
            </a:gdLst>
            <a:ahLst/>
            <a:cxnLst>
              <a:cxn ang="0">
                <a:pos x="connsiteX0" y="connsiteY0"/>
              </a:cxn>
              <a:cxn ang="1">
                <a:pos x="connsiteX1" y="connsiteY1"/>
              </a:cxn>
              <a:cxn ang="2">
                <a:pos x="connsiteX2" y="connsiteY2"/>
              </a:cxn>
            </a:cxnLst>
            <a:rect l="l" t="t" r="r" b="b"/>
            <a:pathLst>
              <a:path w="6009698" h="2386953">
                <a:moveTo>
                  <a:pt x="5998562" y="2375816"/>
                </a:moveTo>
                <a:lnTo>
                  <a:pt x="5988204" y="2371723"/>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8980632" y="6146599"/>
            <a:ext cx="104193" cy="87015"/>
          </a:xfrm>
          <a:custGeom>
            <a:avLst/>
            <a:gdLst>
              <a:gd name="connsiteX0" fmla="*/ 0 w 104193"/>
              <a:gd name="connsiteY0" fmla="*/ 87015 h 87015"/>
              <a:gd name="connsiteX1" fmla="*/ 104192 w 104193"/>
              <a:gd name="connsiteY1" fmla="*/ 77871 h 87015"/>
              <a:gd name="connsiteX2" fmla="*/ 34363 w 104193"/>
              <a:gd name="connsiteY2" fmla="*/ 0 h 87015"/>
              <a:gd name="connsiteX3" fmla="*/ 38935 w 104193"/>
              <a:gd name="connsiteY3" fmla="*/ 52100 h 87015"/>
              <a:gd name="connsiteX4" fmla="*/ 0 w 104193"/>
              <a:gd name="connsiteY4" fmla="*/ 87015 h 87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193" h="87015">
                <a:moveTo>
                  <a:pt x="0" y="87015"/>
                </a:moveTo>
                <a:lnTo>
                  <a:pt x="104192" y="77871"/>
                </a:lnTo>
                <a:lnTo>
                  <a:pt x="34363" y="0"/>
                </a:lnTo>
                <a:lnTo>
                  <a:pt x="38935" y="52100"/>
                </a:lnTo>
                <a:lnTo>
                  <a:pt x="0" y="87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3519330" y="2588259"/>
            <a:ext cx="187359" cy="205864"/>
          </a:xfrm>
          <a:custGeom>
            <a:avLst/>
            <a:gdLst>
              <a:gd name="connsiteX0" fmla="*/ 11137 w 187359"/>
              <a:gd name="connsiteY0" fmla="*/ 11137 h 205864"/>
              <a:gd name="connsiteX1" fmla="*/ 176222 w 187359"/>
              <a:gd name="connsiteY1" fmla="*/ 11137 h 205864"/>
              <a:gd name="connsiteX2" fmla="*/ 176222 w 187359"/>
              <a:gd name="connsiteY2" fmla="*/ 194727 h 205864"/>
              <a:gd name="connsiteX3" fmla="*/ 11137 w 187359"/>
              <a:gd name="connsiteY3" fmla="*/ 194727 h 205864"/>
              <a:gd name="connsiteX4" fmla="*/ 11137 w 187359"/>
              <a:gd name="connsiteY4" fmla="*/ 11137 h 205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359" h="205864">
                <a:moveTo>
                  <a:pt x="11137" y="11137"/>
                </a:moveTo>
                <a:lnTo>
                  <a:pt x="176222" y="11137"/>
                </a:lnTo>
                <a:lnTo>
                  <a:pt x="176222" y="194727"/>
                </a:lnTo>
                <a:lnTo>
                  <a:pt x="11137" y="194727"/>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3686921" y="2695559"/>
            <a:ext cx="5396656" cy="3518947"/>
          </a:xfrm>
          <a:custGeom>
            <a:avLst/>
            <a:gdLst>
              <a:gd name="connsiteX0" fmla="*/ 5385519 w 5396656"/>
              <a:gd name="connsiteY0" fmla="*/ 3507810 h 3518947"/>
              <a:gd name="connsiteX1" fmla="*/ 5376186 w 5396656"/>
              <a:gd name="connsiteY1" fmla="*/ 3501735 h 3518947"/>
              <a:gd name="connsiteX2" fmla="*/ 11137 w 5396656"/>
              <a:gd name="connsiteY2" fmla="*/ 11137 h 3518947"/>
            </a:gdLst>
            <a:ahLst/>
            <a:cxnLst>
              <a:cxn ang="0">
                <a:pos x="connsiteX0" y="connsiteY0"/>
              </a:cxn>
              <a:cxn ang="1">
                <a:pos x="connsiteX1" y="connsiteY1"/>
              </a:cxn>
              <a:cxn ang="2">
                <a:pos x="connsiteX2" y="connsiteY2"/>
              </a:cxn>
            </a:cxnLst>
            <a:rect l="l" t="t" r="r" b="b"/>
            <a:pathLst>
              <a:path w="5396656" h="3518947">
                <a:moveTo>
                  <a:pt x="5385519" y="3507810"/>
                </a:moveTo>
                <a:lnTo>
                  <a:pt x="5376186" y="350173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9017992" y="6145332"/>
            <a:ext cx="103925" cy="90227"/>
          </a:xfrm>
          <a:custGeom>
            <a:avLst/>
            <a:gdLst>
              <a:gd name="connsiteX0" fmla="*/ 0 w 103925"/>
              <a:gd name="connsiteY0" fmla="*/ 78416 h 90227"/>
              <a:gd name="connsiteX1" fmla="*/ 103925 w 103925"/>
              <a:gd name="connsiteY1" fmla="*/ 90227 h 90227"/>
              <a:gd name="connsiteX2" fmla="*/ 51017 w 103925"/>
              <a:gd name="connsiteY2" fmla="*/ 0 h 90227"/>
              <a:gd name="connsiteX3" fmla="*/ 45116 w 103925"/>
              <a:gd name="connsiteY3" fmla="*/ 51960 h 90227"/>
              <a:gd name="connsiteX4" fmla="*/ 0 w 103925"/>
              <a:gd name="connsiteY4" fmla="*/ 78416 h 90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925" h="90227">
                <a:moveTo>
                  <a:pt x="0" y="78416"/>
                </a:moveTo>
                <a:lnTo>
                  <a:pt x="103925" y="90227"/>
                </a:lnTo>
                <a:lnTo>
                  <a:pt x="51017" y="0"/>
                </a:lnTo>
                <a:lnTo>
                  <a:pt x="45116" y="51960"/>
                </a:lnTo>
                <a:lnTo>
                  <a:pt x="0" y="78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92200"/>
            <a:ext cx="8902700" cy="54610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1"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2"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3"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6"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7"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8"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29" name="TextBox 1"/>
          <p:cNvSpPr txBox="1"/>
          <p:nvPr/>
        </p:nvSpPr>
        <p:spPr>
          <a:xfrm>
            <a:off x="8953500" y="5473700"/>
            <a:ext cx="203351" cy="497008"/>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+1</a:t>
            </a:r>
          </a:p>
          <a:p>
            <a:pPr>
              <a:lnSpc>
                <a:spcPts val="1800"/>
              </a:lnSpc>
              <a:tabLst/>
            </a:pPr>
            <a:r>
              <a:rPr lang="en-US" altLang="zh-CN" sz="1578" b="1" dirty="0" smtClean="0">
                <a:solidFill>
                  <a:srgbClr val="FFFFFF"/>
                </a:solidFill>
                <a:latin typeface="Calibri"/>
                <a:cs typeface="Calibri"/>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22441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Overview:</a:t>
            </a:r>
          </a:p>
        </p:txBody>
      </p:sp>
      <p:sp>
        <p:nvSpPr>
          <p:cNvPr id="5" name="TextBox 1"/>
          <p:cNvSpPr txBox="1"/>
          <p:nvPr/>
        </p:nvSpPr>
        <p:spPr>
          <a:xfrm>
            <a:off x="697706" y="1798637"/>
            <a:ext cx="8546306" cy="2569934"/>
          </a:xfrm>
          <a:prstGeom prst="rect">
            <a:avLst/>
          </a:prstGeom>
          <a:noFill/>
        </p:spPr>
        <p:txBody>
          <a:bodyPr wrap="square" lIns="0" tIns="0" rIns="0" rtlCol="0">
            <a:spAutoFit/>
          </a:bodyPr>
          <a:lstStyle/>
          <a:p>
            <a:pPr>
              <a:defRPr/>
            </a:pPr>
            <a:r>
              <a:rPr lang="en-US" sz="2400" dirty="0">
                <a:solidFill>
                  <a:srgbClr val="FFFFFF"/>
                </a:solidFill>
              </a:rPr>
              <a:t>Open, royalty-free standard for heterogeneous (and homogeneous) parallel </a:t>
            </a:r>
            <a:r>
              <a:rPr lang="en-US" sz="2400" dirty="0" smtClean="0">
                <a:solidFill>
                  <a:srgbClr val="FFFFFF"/>
                </a:solidFill>
              </a:rPr>
              <a:t>computing with support </a:t>
            </a:r>
            <a:r>
              <a:rPr lang="en-US" sz="2400" dirty="0">
                <a:solidFill>
                  <a:srgbClr val="FFFFFF"/>
                </a:solidFill>
              </a:rPr>
              <a:t>for a diversity of applications and </a:t>
            </a:r>
            <a:r>
              <a:rPr lang="en-US" sz="2400" dirty="0" smtClean="0">
                <a:solidFill>
                  <a:srgbClr val="FFFFFF"/>
                </a:solidFill>
              </a:rPr>
              <a:t>hardware</a:t>
            </a:r>
            <a:endParaRPr lang="en-US" sz="2400" dirty="0">
              <a:solidFill>
                <a:srgbClr val="FFFFFF"/>
              </a:solidFill>
            </a:endParaRPr>
          </a:p>
          <a:p>
            <a:pPr>
              <a:defRPr/>
            </a:pPr>
            <a:endParaRPr lang="en-US" sz="2400" dirty="0" smtClean="0">
              <a:solidFill>
                <a:srgbClr val="FFFFFF"/>
              </a:solidFill>
            </a:endParaRPr>
          </a:p>
          <a:p>
            <a:pPr>
              <a:defRPr/>
            </a:pPr>
            <a:r>
              <a:rPr lang="en-US" sz="2400" dirty="0" smtClean="0">
                <a:solidFill>
                  <a:srgbClr val="FFFFFF"/>
                </a:solidFill>
              </a:rPr>
              <a:t>Unified </a:t>
            </a:r>
            <a:r>
              <a:rPr lang="en-US" sz="2400" dirty="0">
                <a:solidFill>
                  <a:srgbClr val="FFFFFF"/>
                </a:solidFill>
              </a:rPr>
              <a:t>programming model for all CPU, GPU, Cell, DSP, FPGA and other processors in a </a:t>
            </a:r>
            <a:r>
              <a:rPr lang="en-US" sz="2400" dirty="0" smtClean="0">
                <a:solidFill>
                  <a:srgbClr val="FFFFFF"/>
                </a:solidFill>
              </a:rPr>
              <a:t>system</a:t>
            </a:r>
          </a:p>
          <a:p>
            <a:pPr>
              <a:defRPr/>
            </a:pPr>
            <a:endParaRPr lang="en-US" sz="2000" dirty="0" smtClean="0">
              <a:solidFill>
                <a:srgbClr val="FFFFFF"/>
              </a:solidFill>
            </a:endParaRPr>
          </a:p>
        </p:txBody>
      </p:sp>
    </p:spTree>
    <p:extLst>
      <p:ext uri="{BB962C8B-B14F-4D97-AF65-F5344CB8AC3E}">
        <p14:creationId xmlns:p14="http://schemas.microsoft.com/office/powerpoint/2010/main" val="2451479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4500"/>
            <a:ext cx="10691640" cy="6680200"/>
          </a:xfrm>
          <a:prstGeom prst="rect">
            <a:avLst/>
          </a:prstGeom>
          <a:noFill/>
        </p:spPr>
      </p:pic>
      <p:sp>
        <p:nvSpPr>
          <p:cNvPr id="2" name="TextBox 1"/>
          <p:cNvSpPr txBox="1"/>
          <p:nvPr/>
        </p:nvSpPr>
        <p:spPr>
          <a:xfrm>
            <a:off x="7467600" y="2197100"/>
            <a:ext cx="1817314"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366000" y="4305300"/>
            <a:ext cx="2006831"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429500" y="6426200"/>
            <a:ext cx="1869485"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7467600" y="2197100"/>
            <a:ext cx="1817314"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366000" y="4305300"/>
            <a:ext cx="2006831"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429500" y="6426200"/>
            <a:ext cx="1869485"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11" name="TextBox 1"/>
          <p:cNvSpPr txBox="1"/>
          <p:nvPr/>
        </p:nvSpPr>
        <p:spPr>
          <a:xfrm>
            <a:off x="1778000" y="5918200"/>
            <a:ext cx="3633638"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Collisions</a:t>
            </a:r>
            <a:r>
              <a:rPr lang="en-US" altLang="zh-CN" sz="1578" dirty="0" smtClean="0">
                <a:latin typeface="Calibri"/>
                <a:cs typeface="Calibri"/>
              </a:rPr>
              <a:t> </a:t>
            </a:r>
            <a:r>
              <a:rPr lang="en-US" altLang="zh-CN" sz="1578" b="1" dirty="0" smtClean="0">
                <a:solidFill>
                  <a:srgbClr val="FFFFFF"/>
                </a:solidFill>
                <a:latin typeface="Calibri"/>
                <a:cs typeface="Calibri"/>
              </a:rPr>
              <a:t>still</a:t>
            </a:r>
            <a:r>
              <a:rPr lang="en-US" altLang="zh-CN" sz="1578" dirty="0" smtClean="0">
                <a:latin typeface="Calibri"/>
                <a:cs typeface="Calibri"/>
              </a:rPr>
              <a:t> </a:t>
            </a:r>
            <a:r>
              <a:rPr lang="en-US" altLang="zh-CN" sz="1578" b="1" dirty="0" smtClean="0">
                <a:solidFill>
                  <a:srgbClr val="FFFFFF"/>
                </a:solidFill>
                <a:latin typeface="Calibri"/>
                <a:cs typeface="Calibri"/>
              </a:rPr>
              <a:t>exist,</a:t>
            </a:r>
            <a:r>
              <a:rPr lang="en-US" altLang="zh-CN" sz="1578" dirty="0" smtClean="0">
                <a:latin typeface="Calibri"/>
                <a:cs typeface="Calibri"/>
              </a:rPr>
              <a:t> </a:t>
            </a:r>
            <a:r>
              <a:rPr lang="en-US" altLang="zh-CN" sz="1578" b="1" dirty="0" smtClean="0">
                <a:solidFill>
                  <a:srgbClr val="FFFFFF"/>
                </a:solidFill>
                <a:latin typeface="Calibri"/>
                <a:cs typeface="Calibri"/>
              </a:rPr>
              <a:t>but</a:t>
            </a:r>
            <a:r>
              <a:rPr lang="en-US" altLang="zh-CN" sz="1578" dirty="0" smtClean="0">
                <a:latin typeface="Calibri"/>
                <a:cs typeface="Calibri"/>
              </a:rPr>
              <a:t> </a:t>
            </a:r>
            <a:r>
              <a:rPr lang="en-US" altLang="zh-CN" sz="1578" b="1" dirty="0" smtClean="0">
                <a:solidFill>
                  <a:srgbClr val="FFFFFF"/>
                </a:solidFill>
                <a:latin typeface="Calibri"/>
                <a:cs typeface="Calibri"/>
              </a:rPr>
              <a:t>only</a:t>
            </a:r>
            <a:r>
              <a:rPr lang="en-US" altLang="zh-CN" sz="1578" dirty="0" smtClean="0">
                <a:latin typeface="Calibri"/>
                <a:cs typeface="Calibri"/>
              </a:rPr>
              <a:t> </a:t>
            </a:r>
            <a:r>
              <a:rPr lang="en-US" altLang="zh-CN" sz="1578" b="1" dirty="0" smtClean="0">
                <a:solidFill>
                  <a:srgbClr val="FFFFFF"/>
                </a:solidFill>
                <a:latin typeface="Calibri"/>
                <a:cs typeface="Calibri"/>
              </a:rPr>
              <a:t>within</a:t>
            </a:r>
            <a:r>
              <a:rPr lang="en-US" altLang="zh-CN" sz="1578" dirty="0" smtClean="0">
                <a:latin typeface="Calibri"/>
                <a:cs typeface="Calibri"/>
              </a:rPr>
              <a:t> </a:t>
            </a:r>
            <a:r>
              <a:rPr lang="en-US" altLang="zh-CN" sz="1578" b="1" dirty="0" smtClean="0">
                <a:solidFill>
                  <a:srgbClr val="FFFFFF"/>
                </a:solidFill>
                <a:latin typeface="Calibri"/>
                <a:cs typeface="Calibri"/>
              </a:rPr>
              <a:t>a</a:t>
            </a:r>
            <a:r>
              <a:rPr lang="en-US" altLang="zh-CN" sz="1578" dirty="0" smtClean="0">
                <a:latin typeface="Calibri"/>
                <a:cs typeface="Calibri"/>
              </a:rPr>
              <a:t> </a:t>
            </a:r>
            <a:r>
              <a:rPr lang="en-US" altLang="zh-CN" sz="1578" b="1" dirty="0" smtClean="0">
                <a:solidFill>
                  <a:srgbClr val="FFFFFF"/>
                </a:solidFill>
                <a:latin typeface="Calibri"/>
                <a:cs typeface="Calibri"/>
              </a:rPr>
              <a:t>group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4500"/>
            <a:ext cx="10691640" cy="6680200"/>
          </a:xfrm>
          <a:prstGeom prst="rect">
            <a:avLst/>
          </a:prstGeom>
          <a:noFill/>
        </p:spPr>
      </p:pic>
      <p:sp>
        <p:nvSpPr>
          <p:cNvPr id="2" name="TextBox 1"/>
          <p:cNvSpPr txBox="1"/>
          <p:nvPr/>
        </p:nvSpPr>
        <p:spPr>
          <a:xfrm>
            <a:off x="7467600" y="2197100"/>
            <a:ext cx="1817314"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366000" y="4305300"/>
            <a:ext cx="2006831"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429500" y="6426200"/>
            <a:ext cx="1869485"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11" name="TextBox 1"/>
          <p:cNvSpPr txBox="1"/>
          <p:nvPr/>
        </p:nvSpPr>
        <p:spPr>
          <a:xfrm>
            <a:off x="1778000" y="5918200"/>
            <a:ext cx="3633638"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Collisions</a:t>
            </a:r>
            <a:r>
              <a:rPr lang="en-US" altLang="zh-CN" sz="1578" dirty="0" smtClean="0">
                <a:latin typeface="Calibri"/>
                <a:cs typeface="Calibri"/>
              </a:rPr>
              <a:t> </a:t>
            </a:r>
            <a:r>
              <a:rPr lang="en-US" altLang="zh-CN" sz="1578" b="1" dirty="0" smtClean="0">
                <a:solidFill>
                  <a:srgbClr val="FFFFFF"/>
                </a:solidFill>
                <a:latin typeface="Calibri"/>
                <a:cs typeface="Calibri"/>
              </a:rPr>
              <a:t>still</a:t>
            </a:r>
            <a:r>
              <a:rPr lang="en-US" altLang="zh-CN" sz="1578" dirty="0" smtClean="0">
                <a:latin typeface="Calibri"/>
                <a:cs typeface="Calibri"/>
              </a:rPr>
              <a:t> </a:t>
            </a:r>
            <a:r>
              <a:rPr lang="en-US" altLang="zh-CN" sz="1578" b="1" dirty="0" smtClean="0">
                <a:solidFill>
                  <a:srgbClr val="FFFFFF"/>
                </a:solidFill>
                <a:latin typeface="Calibri"/>
                <a:cs typeface="Calibri"/>
              </a:rPr>
              <a:t>exist,</a:t>
            </a:r>
            <a:r>
              <a:rPr lang="en-US" altLang="zh-CN" sz="1578" dirty="0" smtClean="0">
                <a:latin typeface="Calibri"/>
                <a:cs typeface="Calibri"/>
              </a:rPr>
              <a:t> </a:t>
            </a:r>
            <a:r>
              <a:rPr lang="en-US" altLang="zh-CN" sz="1578" b="1" dirty="0" smtClean="0">
                <a:solidFill>
                  <a:srgbClr val="FFFFFF"/>
                </a:solidFill>
                <a:latin typeface="Calibri"/>
                <a:cs typeface="Calibri"/>
              </a:rPr>
              <a:t>but</a:t>
            </a:r>
            <a:r>
              <a:rPr lang="en-US" altLang="zh-CN" sz="1578" dirty="0" smtClean="0">
                <a:latin typeface="Calibri"/>
                <a:cs typeface="Calibri"/>
              </a:rPr>
              <a:t> </a:t>
            </a:r>
            <a:r>
              <a:rPr lang="en-US" altLang="zh-CN" sz="1578" b="1" dirty="0" smtClean="0">
                <a:solidFill>
                  <a:srgbClr val="FFFFFF"/>
                </a:solidFill>
                <a:latin typeface="Calibri"/>
                <a:cs typeface="Calibri"/>
              </a:rPr>
              <a:t>only</a:t>
            </a:r>
            <a:r>
              <a:rPr lang="en-US" altLang="zh-CN" sz="1578" dirty="0" smtClean="0">
                <a:latin typeface="Calibri"/>
                <a:cs typeface="Calibri"/>
              </a:rPr>
              <a:t> </a:t>
            </a:r>
            <a:r>
              <a:rPr lang="en-US" altLang="zh-CN" sz="1578" b="1" dirty="0" smtClean="0">
                <a:solidFill>
                  <a:srgbClr val="FFFFFF"/>
                </a:solidFill>
                <a:latin typeface="Calibri"/>
                <a:cs typeface="Calibri"/>
              </a:rPr>
              <a:t>within</a:t>
            </a:r>
            <a:r>
              <a:rPr lang="en-US" altLang="zh-CN" sz="1578" dirty="0" smtClean="0">
                <a:latin typeface="Calibri"/>
                <a:cs typeface="Calibri"/>
              </a:rPr>
              <a:t> </a:t>
            </a:r>
            <a:r>
              <a:rPr lang="en-US" altLang="zh-CN" sz="1578" b="1" dirty="0" smtClean="0">
                <a:solidFill>
                  <a:srgbClr val="FFFFFF"/>
                </a:solidFill>
                <a:latin typeface="Calibri"/>
                <a:cs typeface="Calibri"/>
              </a:rPr>
              <a:t>a</a:t>
            </a:r>
            <a:r>
              <a:rPr lang="en-US" altLang="zh-CN" sz="1578" dirty="0" smtClean="0">
                <a:latin typeface="Calibri"/>
                <a:cs typeface="Calibri"/>
              </a:rPr>
              <a:t> </a:t>
            </a:r>
            <a:r>
              <a:rPr lang="en-US" altLang="zh-CN" sz="1578" b="1" dirty="0" smtClean="0">
                <a:solidFill>
                  <a:srgbClr val="FFFFFF"/>
                </a:solidFill>
                <a:latin typeface="Calibri"/>
                <a:cs typeface="Calibri"/>
              </a:rPr>
              <a:t>group</a:t>
            </a:r>
          </a:p>
        </p:txBody>
      </p:sp>
      <p:sp>
        <p:nvSpPr>
          <p:cNvPr id="12" name="TextBox 1"/>
          <p:cNvSpPr txBox="1"/>
          <p:nvPr/>
        </p:nvSpPr>
        <p:spPr>
          <a:xfrm>
            <a:off x="2565400" y="6273800"/>
            <a:ext cx="2063230"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All</a:t>
            </a:r>
            <a:r>
              <a:rPr lang="en-US" altLang="zh-CN" sz="1578" dirty="0" smtClean="0">
                <a:latin typeface="Calibri"/>
                <a:cs typeface="Calibri"/>
              </a:rPr>
              <a:t> </a:t>
            </a:r>
            <a:r>
              <a:rPr lang="en-US" altLang="zh-CN" sz="1578" b="1" dirty="0" smtClean="0">
                <a:solidFill>
                  <a:srgbClr val="FFFFFF"/>
                </a:solidFill>
                <a:latin typeface="Calibri"/>
                <a:cs typeface="Calibri"/>
              </a:rPr>
              <a:t>groups</a:t>
            </a:r>
            <a:r>
              <a:rPr lang="en-US" altLang="zh-CN" sz="1578" dirty="0" smtClean="0">
                <a:latin typeface="Calibri"/>
                <a:cs typeface="Calibri"/>
              </a:rPr>
              <a:t> </a:t>
            </a:r>
            <a:r>
              <a:rPr lang="en-US" altLang="zh-CN" sz="1578" b="1" dirty="0" smtClean="0">
                <a:solidFill>
                  <a:srgbClr val="FFFFFF"/>
                </a:solidFill>
                <a:latin typeface="Calibri"/>
                <a:cs typeface="Calibri"/>
              </a:rPr>
              <a:t>run</a:t>
            </a:r>
            <a:r>
              <a:rPr lang="en-US" altLang="zh-CN" sz="1578" dirty="0" smtClean="0">
                <a:latin typeface="Calibri"/>
                <a:cs typeface="Calibri"/>
              </a:rPr>
              <a:t> </a:t>
            </a:r>
            <a:r>
              <a:rPr lang="en-US" altLang="zh-CN" sz="1578" b="1" dirty="0" smtClean="0">
                <a:solidFill>
                  <a:srgbClr val="FFFFFF"/>
                </a:solidFill>
                <a:latin typeface="Calibri"/>
                <a:cs typeface="Calibri"/>
              </a:rPr>
              <a:t>in</a:t>
            </a:r>
            <a:r>
              <a:rPr lang="en-US" altLang="zh-CN" sz="1578" dirty="0" smtClean="0">
                <a:latin typeface="Calibri"/>
                <a:cs typeface="Calibri"/>
              </a:rPr>
              <a:t> </a:t>
            </a:r>
            <a:r>
              <a:rPr lang="en-US" altLang="zh-CN" sz="1578" b="1" dirty="0" smtClean="0">
                <a:solidFill>
                  <a:srgbClr val="FFFFFF"/>
                </a:solidFill>
                <a:latin typeface="Calibri"/>
                <a:cs typeface="Calibri"/>
              </a:rPr>
              <a:t>parallel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4500"/>
            <a:ext cx="10691640" cy="6680200"/>
          </a:xfrm>
          <a:prstGeom prst="rect">
            <a:avLst/>
          </a:prstGeom>
          <a:noFill/>
        </p:spPr>
      </p:pic>
      <p:sp>
        <p:nvSpPr>
          <p:cNvPr id="2" name="TextBox 1"/>
          <p:cNvSpPr txBox="1"/>
          <p:nvPr/>
        </p:nvSpPr>
        <p:spPr>
          <a:xfrm>
            <a:off x="1079500" y="1358900"/>
            <a:ext cx="1898041"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Histograms</a:t>
            </a:r>
          </a:p>
        </p:txBody>
      </p:sp>
      <p:sp>
        <p:nvSpPr>
          <p:cNvPr id="3" name="TextBox 1"/>
          <p:cNvSpPr txBox="1"/>
          <p:nvPr/>
        </p:nvSpPr>
        <p:spPr>
          <a:xfrm>
            <a:off x="1193800" y="5969000"/>
            <a:ext cx="168293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Total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4" name="TextBox 1"/>
          <p:cNvSpPr txBox="1"/>
          <p:nvPr/>
        </p:nvSpPr>
        <p:spPr>
          <a:xfrm>
            <a:off x="7658100" y="1358900"/>
            <a:ext cx="195021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Histograms</a:t>
            </a:r>
          </a:p>
        </p:txBody>
      </p:sp>
      <p:sp>
        <p:nvSpPr>
          <p:cNvPr id="5" name="TextBox 1"/>
          <p:cNvSpPr txBox="1"/>
          <p:nvPr/>
        </p:nvSpPr>
        <p:spPr>
          <a:xfrm>
            <a:off x="7759700" y="5969000"/>
            <a:ext cx="173510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Total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6" name="TextBox 1"/>
          <p:cNvSpPr txBox="1"/>
          <p:nvPr/>
        </p:nvSpPr>
        <p:spPr>
          <a:xfrm>
            <a:off x="4292600" y="1358900"/>
            <a:ext cx="208755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Histograms</a:t>
            </a:r>
          </a:p>
        </p:txBody>
      </p:sp>
      <p:sp>
        <p:nvSpPr>
          <p:cNvPr id="7" name="TextBox 1"/>
          <p:cNvSpPr txBox="1"/>
          <p:nvPr/>
        </p:nvSpPr>
        <p:spPr>
          <a:xfrm>
            <a:off x="4394200" y="5969000"/>
            <a:ext cx="187244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Total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1079500" y="1358900"/>
            <a:ext cx="1898041"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Histograms</a:t>
            </a:r>
          </a:p>
        </p:txBody>
      </p:sp>
      <p:sp>
        <p:nvSpPr>
          <p:cNvPr id="3" name="TextBox 1"/>
          <p:cNvSpPr txBox="1"/>
          <p:nvPr/>
        </p:nvSpPr>
        <p:spPr>
          <a:xfrm>
            <a:off x="1193800" y="5969000"/>
            <a:ext cx="168293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Total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4" name="TextBox 1"/>
          <p:cNvSpPr txBox="1"/>
          <p:nvPr/>
        </p:nvSpPr>
        <p:spPr>
          <a:xfrm>
            <a:off x="7658100" y="1358900"/>
            <a:ext cx="195021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Histograms</a:t>
            </a:r>
          </a:p>
        </p:txBody>
      </p:sp>
      <p:sp>
        <p:nvSpPr>
          <p:cNvPr id="5" name="TextBox 1"/>
          <p:cNvSpPr txBox="1"/>
          <p:nvPr/>
        </p:nvSpPr>
        <p:spPr>
          <a:xfrm>
            <a:off x="7759700" y="5969000"/>
            <a:ext cx="173510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Total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6" name="TextBox 1"/>
          <p:cNvSpPr txBox="1"/>
          <p:nvPr/>
        </p:nvSpPr>
        <p:spPr>
          <a:xfrm>
            <a:off x="4292600" y="1358900"/>
            <a:ext cx="208755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Histograms</a:t>
            </a:r>
          </a:p>
        </p:txBody>
      </p:sp>
      <p:sp>
        <p:nvSpPr>
          <p:cNvPr id="7" name="TextBox 1"/>
          <p:cNvSpPr txBox="1"/>
          <p:nvPr/>
        </p:nvSpPr>
        <p:spPr>
          <a:xfrm>
            <a:off x="4394200" y="5969000"/>
            <a:ext cx="187244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Total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2"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2"/>
          <a:srcRect/>
          <a:stretch>
            <a:fillRect/>
          </a:stretch>
        </p:blipFill>
        <p:spPr bwMode="auto">
          <a:xfrm>
            <a:off x="533400" y="1943100"/>
            <a:ext cx="457200" cy="5715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533400" y="3111500"/>
            <a:ext cx="457200" cy="5715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193800" y="1663700"/>
            <a:ext cx="406400" cy="4191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1193800" y="2298700"/>
            <a:ext cx="406400" cy="419100"/>
          </a:xfrm>
          <a:prstGeom prst="rect">
            <a:avLst/>
          </a:prstGeom>
          <a:noFill/>
        </p:spPr>
      </p:pic>
      <p:pic>
        <p:nvPicPr>
          <p:cNvPr id="12" name="Picture 3"/>
          <p:cNvPicPr>
            <a:picLocks noChangeAspect="1" noChangeArrowheads="1"/>
          </p:cNvPicPr>
          <p:nvPr/>
        </p:nvPicPr>
        <p:blipFill>
          <a:blip r:embed="rId6"/>
          <a:srcRect/>
          <a:stretch>
            <a:fillRect/>
          </a:stretch>
        </p:blipFill>
        <p:spPr bwMode="auto">
          <a:xfrm>
            <a:off x="1193800" y="2933700"/>
            <a:ext cx="406400" cy="419100"/>
          </a:xfrm>
          <a:prstGeom prst="rect">
            <a:avLst/>
          </a:prstGeom>
          <a:noFill/>
        </p:spPr>
      </p:pic>
      <p:pic>
        <p:nvPicPr>
          <p:cNvPr id="13" name="Picture 3"/>
          <p:cNvPicPr>
            <a:picLocks noChangeAspect="1" noChangeArrowheads="1"/>
          </p:cNvPicPr>
          <p:nvPr/>
        </p:nvPicPr>
        <p:blipFill>
          <a:blip r:embed="rId7"/>
          <a:srcRect/>
          <a:stretch>
            <a:fillRect/>
          </a:stretch>
        </p:blipFill>
        <p:spPr bwMode="auto">
          <a:xfrm>
            <a:off x="1193800" y="356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4"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533400" y="1943100"/>
            <a:ext cx="457200" cy="5715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33400" y="3111500"/>
            <a:ext cx="457200" cy="5715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166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2298700"/>
            <a:ext cx="406400" cy="419100"/>
          </a:xfrm>
          <a:prstGeom prst="rect">
            <a:avLst/>
          </a:prstGeom>
          <a:noFill/>
        </p:spPr>
      </p:pic>
      <p:pic>
        <p:nvPicPr>
          <p:cNvPr id="12" name="Picture 3"/>
          <p:cNvPicPr>
            <a:picLocks noChangeAspect="1" noChangeArrowheads="1"/>
          </p:cNvPicPr>
          <p:nvPr/>
        </p:nvPicPr>
        <p:blipFill>
          <a:blip r:embed="rId7"/>
          <a:srcRect/>
          <a:stretch>
            <a:fillRect/>
          </a:stretch>
        </p:blipFill>
        <p:spPr bwMode="auto">
          <a:xfrm>
            <a:off x="1193800" y="2933700"/>
            <a:ext cx="406400" cy="419100"/>
          </a:xfrm>
          <a:prstGeom prst="rect">
            <a:avLst/>
          </a:prstGeom>
          <a:noFill/>
        </p:spPr>
      </p:pic>
      <p:pic>
        <p:nvPicPr>
          <p:cNvPr id="13" name="Picture 3"/>
          <p:cNvPicPr>
            <a:picLocks noChangeAspect="1" noChangeArrowheads="1"/>
          </p:cNvPicPr>
          <p:nvPr/>
        </p:nvPicPr>
        <p:blipFill>
          <a:blip r:embed="rId8"/>
          <a:srcRect/>
          <a:stretch>
            <a:fillRect/>
          </a:stretch>
        </p:blipFill>
        <p:spPr bwMode="auto">
          <a:xfrm>
            <a:off x="1193800" y="3568700"/>
            <a:ext cx="406400" cy="419100"/>
          </a:xfrm>
          <a:prstGeom prst="rect">
            <a:avLst/>
          </a:prstGeom>
          <a:noFill/>
        </p:spPr>
      </p:pic>
      <p:pic>
        <p:nvPicPr>
          <p:cNvPr id="14" name="Picture 3"/>
          <p:cNvPicPr>
            <a:picLocks noChangeAspect="1" noChangeArrowheads="1"/>
          </p:cNvPicPr>
          <p:nvPr/>
        </p:nvPicPr>
        <p:blipFill>
          <a:blip r:embed="rId9"/>
          <a:srcRect/>
          <a:stretch>
            <a:fillRect/>
          </a:stretch>
        </p:blipFill>
        <p:spPr bwMode="auto">
          <a:xfrm>
            <a:off x="7112000" y="1600200"/>
            <a:ext cx="2438400" cy="24384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5"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545306" y="808037"/>
            <a:ext cx="3352434"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Differentiation:</a:t>
            </a:r>
          </a:p>
        </p:txBody>
      </p:sp>
      <p:sp>
        <p:nvSpPr>
          <p:cNvPr id="5" name="TextBox 1"/>
          <p:cNvSpPr txBox="1"/>
          <p:nvPr/>
        </p:nvSpPr>
        <p:spPr>
          <a:xfrm>
            <a:off x="545306" y="1570037"/>
            <a:ext cx="5791200" cy="3801040"/>
          </a:xfrm>
          <a:prstGeom prst="rect">
            <a:avLst/>
          </a:prstGeom>
          <a:noFill/>
        </p:spPr>
        <p:txBody>
          <a:bodyPr wrap="square" lIns="0" tIns="0" rIns="0" rtlCol="0">
            <a:spAutoFit/>
          </a:bodyPr>
          <a:lstStyle/>
          <a:p>
            <a:pPr>
              <a:defRPr/>
            </a:pPr>
            <a:endParaRPr lang="en-US" sz="2400" dirty="0">
              <a:solidFill>
                <a:srgbClr val="FFFFFF"/>
              </a:solidFill>
            </a:endParaRPr>
          </a:p>
          <a:p>
            <a:pPr>
              <a:defRPr/>
            </a:pPr>
            <a:r>
              <a:rPr lang="en-US" sz="3200" dirty="0">
                <a:solidFill>
                  <a:srgbClr val="FFFFFF"/>
                </a:solidFill>
              </a:rPr>
              <a:t>OpenGL is for graphics, </a:t>
            </a:r>
            <a:endParaRPr lang="en-US" sz="3200" dirty="0" smtClean="0">
              <a:solidFill>
                <a:srgbClr val="FFFFFF"/>
              </a:solidFill>
            </a:endParaRPr>
          </a:p>
          <a:p>
            <a:pPr>
              <a:defRPr/>
            </a:pPr>
            <a:endParaRPr lang="en-US" sz="3200" dirty="0">
              <a:solidFill>
                <a:srgbClr val="FFFFFF"/>
              </a:solidFill>
            </a:endParaRPr>
          </a:p>
          <a:p>
            <a:pPr>
              <a:defRPr/>
            </a:pPr>
            <a:r>
              <a:rPr lang="en-US" sz="3200" dirty="0" err="1" smtClean="0">
                <a:solidFill>
                  <a:srgbClr val="FFFFFF"/>
                </a:solidFill>
              </a:rPr>
              <a:t>OpenCL</a:t>
            </a:r>
            <a:r>
              <a:rPr lang="en-US" sz="3200" dirty="0" smtClean="0">
                <a:solidFill>
                  <a:srgbClr val="FFFFFF"/>
                </a:solidFill>
              </a:rPr>
              <a:t> </a:t>
            </a:r>
            <a:r>
              <a:rPr lang="en-US" sz="3200" dirty="0">
                <a:solidFill>
                  <a:srgbClr val="FFFFFF"/>
                </a:solidFill>
              </a:rPr>
              <a:t>for compute, </a:t>
            </a:r>
            <a:endParaRPr lang="en-US" sz="3200" dirty="0" smtClean="0">
              <a:solidFill>
                <a:srgbClr val="FFFFFF"/>
              </a:solidFill>
            </a:endParaRPr>
          </a:p>
          <a:p>
            <a:pPr>
              <a:defRPr/>
            </a:pPr>
            <a:endParaRPr lang="en-US" sz="3200" dirty="0">
              <a:solidFill>
                <a:srgbClr val="FFFFFF"/>
              </a:solidFill>
            </a:endParaRPr>
          </a:p>
          <a:p>
            <a:pPr>
              <a:defRPr/>
            </a:pPr>
            <a:r>
              <a:rPr lang="en-US" sz="3200" dirty="0" smtClean="0">
                <a:solidFill>
                  <a:srgbClr val="FFFFFF"/>
                </a:solidFill>
              </a:rPr>
              <a:t>Can </a:t>
            </a:r>
            <a:r>
              <a:rPr lang="en-US" sz="3200" dirty="0">
                <a:solidFill>
                  <a:srgbClr val="FFFFFF"/>
                </a:solidFill>
              </a:rPr>
              <a:t>be used together</a:t>
            </a:r>
          </a:p>
          <a:p>
            <a:pPr>
              <a:defRPr/>
            </a:pPr>
            <a:endParaRPr lang="en-US" sz="2000" dirty="0">
              <a:solidFill>
                <a:srgbClr val="FFFFFF"/>
              </a:solidFill>
            </a:endParaRPr>
          </a:p>
          <a:p>
            <a:pPr>
              <a:defRPr/>
            </a:pPr>
            <a:endParaRPr lang="en-US" sz="2000" dirty="0" smtClean="0">
              <a:solidFill>
                <a:srgbClr val="FFFFFF"/>
              </a:solidFill>
            </a:endParaRPr>
          </a:p>
          <a:p>
            <a:pPr>
              <a:defRPr/>
            </a:pPr>
            <a:endParaRPr lang="en-US" sz="2000" dirty="0" smtClean="0">
              <a:solidFill>
                <a:srgbClr val="FFFFFF"/>
              </a:solidFill>
            </a:endParaRPr>
          </a:p>
        </p:txBody>
      </p:sp>
      <p:pic>
        <p:nvPicPr>
          <p:cNvPr id="6" name="Picture 3"/>
          <p:cNvPicPr>
            <a:picLocks noChangeAspect="1" noChangeArrowheads="1"/>
          </p:cNvPicPr>
          <p:nvPr/>
        </p:nvPicPr>
        <p:blipFill>
          <a:blip r:embed="rId3"/>
          <a:srcRect/>
          <a:stretch>
            <a:fillRect/>
          </a:stretch>
        </p:blipFill>
        <p:spPr bwMode="auto">
          <a:xfrm>
            <a:off x="545306" y="5075237"/>
            <a:ext cx="4229100" cy="20193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7694613" y="4084637"/>
            <a:ext cx="2997200" cy="2997200"/>
          </a:xfrm>
          <a:prstGeom prst="rect">
            <a:avLst/>
          </a:prstGeom>
          <a:noFill/>
        </p:spPr>
      </p:pic>
    </p:spTree>
    <p:extLst>
      <p:ext uri="{BB962C8B-B14F-4D97-AF65-F5344CB8AC3E}">
        <p14:creationId xmlns:p14="http://schemas.microsoft.com/office/powerpoint/2010/main" val="40716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533400" y="1943100"/>
            <a:ext cx="457200" cy="5715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33400" y="3111500"/>
            <a:ext cx="457200" cy="5715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166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2298700"/>
            <a:ext cx="406400" cy="419100"/>
          </a:xfrm>
          <a:prstGeom prst="rect">
            <a:avLst/>
          </a:prstGeom>
          <a:noFill/>
        </p:spPr>
      </p:pic>
      <p:pic>
        <p:nvPicPr>
          <p:cNvPr id="12" name="Picture 3"/>
          <p:cNvPicPr>
            <a:picLocks noChangeAspect="1" noChangeArrowheads="1"/>
          </p:cNvPicPr>
          <p:nvPr/>
        </p:nvPicPr>
        <p:blipFill>
          <a:blip r:embed="rId7"/>
          <a:srcRect/>
          <a:stretch>
            <a:fillRect/>
          </a:stretch>
        </p:blipFill>
        <p:spPr bwMode="auto">
          <a:xfrm>
            <a:off x="1193800" y="2933700"/>
            <a:ext cx="406400" cy="419100"/>
          </a:xfrm>
          <a:prstGeom prst="rect">
            <a:avLst/>
          </a:prstGeom>
          <a:noFill/>
        </p:spPr>
      </p:pic>
      <p:pic>
        <p:nvPicPr>
          <p:cNvPr id="13" name="Picture 3"/>
          <p:cNvPicPr>
            <a:picLocks noChangeAspect="1" noChangeArrowheads="1"/>
          </p:cNvPicPr>
          <p:nvPr/>
        </p:nvPicPr>
        <p:blipFill>
          <a:blip r:embed="rId8"/>
          <a:srcRect/>
          <a:stretch>
            <a:fillRect/>
          </a:stretch>
        </p:blipFill>
        <p:spPr bwMode="auto">
          <a:xfrm>
            <a:off x="1193800" y="3568700"/>
            <a:ext cx="406400" cy="419100"/>
          </a:xfrm>
          <a:prstGeom prst="rect">
            <a:avLst/>
          </a:prstGeom>
          <a:noFill/>
        </p:spPr>
      </p:pic>
      <p:pic>
        <p:nvPicPr>
          <p:cNvPr id="14" name="Picture 3"/>
          <p:cNvPicPr>
            <a:picLocks noChangeAspect="1" noChangeArrowheads="1"/>
          </p:cNvPicPr>
          <p:nvPr/>
        </p:nvPicPr>
        <p:blipFill>
          <a:blip r:embed="rId9"/>
          <a:srcRect/>
          <a:stretch>
            <a:fillRect/>
          </a:stretch>
        </p:blipFill>
        <p:spPr bwMode="auto">
          <a:xfrm>
            <a:off x="7112000" y="1600200"/>
            <a:ext cx="2438400" cy="2438400"/>
          </a:xfrm>
          <a:prstGeom prst="rect">
            <a:avLst/>
          </a:prstGeom>
          <a:noFill/>
        </p:spPr>
      </p:pic>
      <p:pic>
        <p:nvPicPr>
          <p:cNvPr id="15" name="Picture 3"/>
          <p:cNvPicPr>
            <a:picLocks noChangeAspect="1" noChangeArrowheads="1"/>
          </p:cNvPicPr>
          <p:nvPr/>
        </p:nvPicPr>
        <p:blipFill>
          <a:blip r:embed="rId10"/>
          <a:srcRect/>
          <a:stretch>
            <a:fillRect/>
          </a:stretch>
        </p:blipFill>
        <p:spPr bwMode="auto">
          <a:xfrm>
            <a:off x="6870700" y="4572000"/>
            <a:ext cx="1028700" cy="990600"/>
          </a:xfrm>
          <a:prstGeom prst="rect">
            <a:avLst/>
          </a:prstGeom>
          <a:noFill/>
        </p:spPr>
      </p:pic>
      <p:pic>
        <p:nvPicPr>
          <p:cNvPr id="16" name="Picture 3"/>
          <p:cNvPicPr>
            <a:picLocks noChangeAspect="1" noChangeArrowheads="1"/>
          </p:cNvPicPr>
          <p:nvPr/>
        </p:nvPicPr>
        <p:blipFill>
          <a:blip r:embed="rId11"/>
          <a:srcRect/>
          <a:stretch>
            <a:fillRect/>
          </a:stretch>
        </p:blipFill>
        <p:spPr bwMode="auto">
          <a:xfrm>
            <a:off x="8496300" y="4559300"/>
            <a:ext cx="1066800" cy="1003300"/>
          </a:xfrm>
          <a:prstGeom prst="rect">
            <a:avLst/>
          </a:prstGeom>
          <a:noFill/>
        </p:spPr>
      </p:pic>
      <p:sp>
        <p:nvSpPr>
          <p:cNvPr id="2" name="TextBox 1"/>
          <p:cNvSpPr txBox="1"/>
          <p:nvPr/>
        </p:nvSpPr>
        <p:spPr>
          <a:xfrm>
            <a:off x="8051800" y="4838700"/>
            <a:ext cx="28212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or</a:t>
            </a:r>
          </a:p>
        </p:txBody>
      </p:sp>
      <p:sp>
        <p:nvSpPr>
          <p:cNvPr id="17" name="TextBox 1"/>
          <p:cNvSpPr txBox="1"/>
          <p:nvPr/>
        </p:nvSpPr>
        <p:spPr>
          <a:xfrm>
            <a:off x="9563100" y="4838700"/>
            <a:ext cx="145885"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t>
            </a:r>
          </a:p>
        </p:txBody>
      </p:sp>
      <p:sp>
        <p:nvSpPr>
          <p:cNvPr id="18" name="TextBox 1"/>
          <p:cNvSpPr txBox="1"/>
          <p:nvPr/>
        </p:nvSpPr>
        <p:spPr>
          <a:xfrm>
            <a:off x="1727200" y="1765300"/>
            <a:ext cx="4773019" cy="2282419"/>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4197573"/>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4832389"/>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4 h 423210"/>
              <a:gd name="connsiteX3" fmla="*/ 16705 w 423210"/>
              <a:gd name="connsiteY3" fmla="*/ 406504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4"/>
                </a:lnTo>
                <a:lnTo>
                  <a:pt x="16705" y="406504"/>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5467205"/>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4"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pic>
        <p:nvPicPr>
          <p:cNvPr id="15" name="Picture 3"/>
          <p:cNvPicPr>
            <a:picLocks noChangeAspect="1" noChangeArrowheads="1"/>
          </p:cNvPicPr>
          <p:nvPr/>
        </p:nvPicPr>
        <p:blipFill>
          <a:blip r:embed="rId7"/>
          <a:srcRect/>
          <a:stretch>
            <a:fillRect/>
          </a:stretch>
        </p:blipFill>
        <p:spPr bwMode="auto">
          <a:xfrm>
            <a:off x="1193800" y="4203700"/>
            <a:ext cx="406400" cy="419100"/>
          </a:xfrm>
          <a:prstGeom prst="rect">
            <a:avLst/>
          </a:prstGeom>
          <a:noFill/>
        </p:spPr>
      </p:pic>
      <p:pic>
        <p:nvPicPr>
          <p:cNvPr id="16" name="Picture 3"/>
          <p:cNvPicPr>
            <a:picLocks noChangeAspect="1" noChangeArrowheads="1"/>
          </p:cNvPicPr>
          <p:nvPr/>
        </p:nvPicPr>
        <p:blipFill>
          <a:blip r:embed="rId8"/>
          <a:srcRect/>
          <a:stretch>
            <a:fillRect/>
          </a:stretch>
        </p:blipFill>
        <p:spPr bwMode="auto">
          <a:xfrm>
            <a:off x="1193800" y="4838700"/>
            <a:ext cx="406400" cy="419100"/>
          </a:xfrm>
          <a:prstGeom prst="rect">
            <a:avLst/>
          </a:prstGeom>
          <a:noFill/>
        </p:spPr>
      </p:pic>
      <p:pic>
        <p:nvPicPr>
          <p:cNvPr id="17" name="Picture 3"/>
          <p:cNvPicPr>
            <a:picLocks noChangeAspect="1" noChangeArrowheads="1"/>
          </p:cNvPicPr>
          <p:nvPr/>
        </p:nvPicPr>
        <p:blipFill>
          <a:blip r:embed="rId9"/>
          <a:srcRect/>
          <a:stretch>
            <a:fillRect/>
          </a:stretch>
        </p:blipFill>
        <p:spPr bwMode="auto">
          <a:xfrm>
            <a:off x="1193800" y="5473700"/>
            <a:ext cx="406400" cy="406400"/>
          </a:xfrm>
          <a:prstGeom prst="rect">
            <a:avLst/>
          </a:prstGeom>
          <a:noFill/>
        </p:spPr>
      </p:pic>
      <p:pic>
        <p:nvPicPr>
          <p:cNvPr id="18" name="Picture 3"/>
          <p:cNvPicPr>
            <a:picLocks noChangeAspect="1" noChangeArrowheads="1"/>
          </p:cNvPicPr>
          <p:nvPr/>
        </p:nvPicPr>
        <p:blipFill>
          <a:blip r:embed="rId10"/>
          <a:srcRect/>
          <a:stretch>
            <a:fillRect/>
          </a:stretch>
        </p:blipFill>
        <p:spPr bwMode="auto">
          <a:xfrm>
            <a:off x="7112000" y="1600200"/>
            <a:ext cx="2438400" cy="2438400"/>
          </a:xfrm>
          <a:prstGeom prst="rect">
            <a:avLst/>
          </a:prstGeom>
          <a:noFill/>
        </p:spPr>
      </p:pic>
      <p:pic>
        <p:nvPicPr>
          <p:cNvPr id="19" name="Picture 3"/>
          <p:cNvPicPr>
            <a:picLocks noChangeAspect="1" noChangeArrowheads="1"/>
          </p:cNvPicPr>
          <p:nvPr/>
        </p:nvPicPr>
        <p:blipFill>
          <a:blip r:embed="rId11"/>
          <a:srcRect/>
          <a:stretch>
            <a:fillRect/>
          </a:stretch>
        </p:blipFill>
        <p:spPr bwMode="auto">
          <a:xfrm>
            <a:off x="6870700" y="4572000"/>
            <a:ext cx="1028700" cy="990600"/>
          </a:xfrm>
          <a:prstGeom prst="rect">
            <a:avLst/>
          </a:prstGeom>
          <a:noFill/>
        </p:spPr>
      </p:pic>
      <p:pic>
        <p:nvPicPr>
          <p:cNvPr id="20" name="Picture 3"/>
          <p:cNvPicPr>
            <a:picLocks noChangeAspect="1" noChangeArrowheads="1"/>
          </p:cNvPicPr>
          <p:nvPr/>
        </p:nvPicPr>
        <p:blipFill>
          <a:blip r:embed="rId12"/>
          <a:srcRect/>
          <a:stretch>
            <a:fillRect/>
          </a:stretch>
        </p:blipFill>
        <p:spPr bwMode="auto">
          <a:xfrm>
            <a:off x="8496300" y="4559300"/>
            <a:ext cx="1066800" cy="1003300"/>
          </a:xfrm>
          <a:prstGeom prst="rect">
            <a:avLst/>
          </a:prstGeom>
          <a:noFill/>
        </p:spPr>
      </p:pic>
      <p:sp>
        <p:nvSpPr>
          <p:cNvPr id="2" name="TextBox 1"/>
          <p:cNvSpPr txBox="1"/>
          <p:nvPr/>
        </p:nvSpPr>
        <p:spPr>
          <a:xfrm>
            <a:off x="1727200" y="1841500"/>
            <a:ext cx="4773019" cy="4185248"/>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now?</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destined?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How</a:t>
            </a:r>
            <a:r>
              <a:rPr lang="en-US" altLang="zh-CN" sz="2455" dirty="0" smtClean="0">
                <a:latin typeface="Calibri"/>
                <a:cs typeface="Calibri"/>
              </a:rPr>
              <a:t> </a:t>
            </a:r>
            <a:r>
              <a:rPr lang="en-US" altLang="zh-CN" sz="2455" b="1" dirty="0" smtClean="0">
                <a:solidFill>
                  <a:srgbClr val="FFFFFF"/>
                </a:solidFill>
                <a:latin typeface="Calibri"/>
                <a:cs typeface="Calibri"/>
              </a:rPr>
              <a:t>hard</a:t>
            </a:r>
            <a:r>
              <a:rPr lang="en-US" altLang="zh-CN" sz="2455" dirty="0" smtClean="0">
                <a:latin typeface="Calibri"/>
                <a:cs typeface="Calibri"/>
              </a:rPr>
              <a:t> </a:t>
            </a: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working?</a:t>
            </a:r>
          </a:p>
        </p:txBody>
      </p:sp>
      <p:sp>
        <p:nvSpPr>
          <p:cNvPr id="21" name="TextBox 1"/>
          <p:cNvSpPr txBox="1"/>
          <p:nvPr/>
        </p:nvSpPr>
        <p:spPr>
          <a:xfrm>
            <a:off x="8051800" y="4838700"/>
            <a:ext cx="28212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or</a:t>
            </a:r>
          </a:p>
        </p:txBody>
      </p:sp>
      <p:sp>
        <p:nvSpPr>
          <p:cNvPr id="22" name="TextBox 1"/>
          <p:cNvSpPr txBox="1"/>
          <p:nvPr/>
        </p:nvSpPr>
        <p:spPr>
          <a:xfrm>
            <a:off x="9563100" y="4838700"/>
            <a:ext cx="145885"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745300"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734164" y="3440250"/>
            <a:ext cx="322976" cy="1102575"/>
          </a:xfrm>
          <a:custGeom>
            <a:avLst/>
            <a:gdLst>
              <a:gd name="connsiteX0" fmla="*/ 95768 w 322976"/>
              <a:gd name="connsiteY0" fmla="*/ 896856 h 1102575"/>
              <a:gd name="connsiteX1" fmla="*/ 11137 w 322976"/>
              <a:gd name="connsiteY1" fmla="*/ 896856 h 1102575"/>
              <a:gd name="connsiteX2" fmla="*/ 161488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8 w 322976"/>
              <a:gd name="connsiteY6" fmla="*/ 11137 h 1102575"/>
              <a:gd name="connsiteX7" fmla="*/ 95768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8" y="896856"/>
                </a:moveTo>
                <a:lnTo>
                  <a:pt x="11137" y="896856"/>
                </a:lnTo>
                <a:lnTo>
                  <a:pt x="161488" y="1091438"/>
                </a:lnTo>
                <a:lnTo>
                  <a:pt x="311839" y="896856"/>
                </a:lnTo>
                <a:lnTo>
                  <a:pt x="227208" y="896856"/>
                </a:lnTo>
                <a:lnTo>
                  <a:pt x="227208" y="11137"/>
                </a:lnTo>
                <a:lnTo>
                  <a:pt x="95768" y="11137"/>
                </a:lnTo>
                <a:lnTo>
                  <a:pt x="95768"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745300"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734164" y="3440250"/>
            <a:ext cx="322976" cy="1102575"/>
          </a:xfrm>
          <a:custGeom>
            <a:avLst/>
            <a:gdLst>
              <a:gd name="connsiteX0" fmla="*/ 95768 w 322976"/>
              <a:gd name="connsiteY0" fmla="*/ 896856 h 1102575"/>
              <a:gd name="connsiteX1" fmla="*/ 11137 w 322976"/>
              <a:gd name="connsiteY1" fmla="*/ 896856 h 1102575"/>
              <a:gd name="connsiteX2" fmla="*/ 161488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8 w 322976"/>
              <a:gd name="connsiteY6" fmla="*/ 11137 h 1102575"/>
              <a:gd name="connsiteX7" fmla="*/ 95768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8" y="896856"/>
                </a:moveTo>
                <a:lnTo>
                  <a:pt x="11137" y="896856"/>
                </a:lnTo>
                <a:lnTo>
                  <a:pt x="161488" y="1091438"/>
                </a:lnTo>
                <a:lnTo>
                  <a:pt x="311839" y="896856"/>
                </a:lnTo>
                <a:lnTo>
                  <a:pt x="227208" y="896856"/>
                </a:lnTo>
                <a:lnTo>
                  <a:pt x="227208" y="11137"/>
                </a:lnTo>
                <a:lnTo>
                  <a:pt x="95768" y="11137"/>
                </a:lnTo>
                <a:lnTo>
                  <a:pt x="95768"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7" name="TextBox 1"/>
          <p:cNvSpPr txBox="1"/>
          <p:nvPr/>
        </p:nvSpPr>
        <p:spPr>
          <a:xfrm>
            <a:off x="1485900" y="6426200"/>
            <a:ext cx="2763213"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5"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5740400" y="1612900"/>
            <a:ext cx="30861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8"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740400" y="1612900"/>
            <a:ext cx="30861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4" name="TextBox 1"/>
          <p:cNvSpPr txBox="1"/>
          <p:nvPr/>
        </p:nvSpPr>
        <p:spPr>
          <a:xfrm>
            <a:off x="1485900" y="6426200"/>
            <a:ext cx="2763213"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289437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Terminology:</a:t>
            </a:r>
          </a:p>
        </p:txBody>
      </p:sp>
      <p:sp>
        <p:nvSpPr>
          <p:cNvPr id="5" name="TextBox 1"/>
          <p:cNvSpPr txBox="1"/>
          <p:nvPr/>
        </p:nvSpPr>
        <p:spPr>
          <a:xfrm>
            <a:off x="240506" y="2789237"/>
            <a:ext cx="10210800" cy="3123932"/>
          </a:xfrm>
          <a:prstGeom prst="rect">
            <a:avLst/>
          </a:prstGeom>
          <a:noFill/>
        </p:spPr>
        <p:txBody>
          <a:bodyPr wrap="square" lIns="0" tIns="0" rIns="0" rtlCol="0">
            <a:spAutoFit/>
          </a:bodyPr>
          <a:lstStyle/>
          <a:p>
            <a:pPr lvl="1">
              <a:defRPr/>
            </a:pPr>
            <a:r>
              <a:rPr lang="en-US" sz="3200" dirty="0" smtClean="0">
                <a:solidFill>
                  <a:srgbClr val="FFFFFF"/>
                </a:solidFill>
              </a:rPr>
              <a:t>Hosts, Devices, Compute units, </a:t>
            </a:r>
          </a:p>
          <a:p>
            <a:pPr lvl="1">
              <a:defRPr/>
            </a:pPr>
            <a:endParaRPr lang="en-US" sz="3200" dirty="0">
              <a:solidFill>
                <a:srgbClr val="FFFFFF"/>
              </a:solidFill>
            </a:endParaRPr>
          </a:p>
          <a:p>
            <a:pPr lvl="1">
              <a:defRPr/>
            </a:pPr>
            <a:r>
              <a:rPr lang="en-US" sz="3200" dirty="0" smtClean="0">
                <a:solidFill>
                  <a:srgbClr val="FFFFFF"/>
                </a:solidFill>
              </a:rPr>
              <a:t>Contexts, Command queues, Program objects,</a:t>
            </a:r>
            <a:endParaRPr lang="en-US" sz="3200" dirty="0">
              <a:solidFill>
                <a:srgbClr val="FFFFFF"/>
              </a:solidFill>
            </a:endParaRPr>
          </a:p>
          <a:p>
            <a:pPr lvl="1">
              <a:defRPr/>
            </a:pPr>
            <a:endParaRPr lang="en-US" sz="3200" dirty="0" smtClean="0">
              <a:solidFill>
                <a:srgbClr val="FFFFFF"/>
              </a:solidFill>
            </a:endParaRPr>
          </a:p>
          <a:p>
            <a:pPr lvl="1">
              <a:defRPr/>
            </a:pPr>
            <a:r>
              <a:rPr lang="en-US" sz="3200" dirty="0" smtClean="0">
                <a:solidFill>
                  <a:srgbClr val="FFFFFF"/>
                </a:solidFill>
              </a:rPr>
              <a:t>Kernel functions, Kernel objects, Memory </a:t>
            </a:r>
            <a:r>
              <a:rPr lang="en-US" sz="3200" dirty="0">
                <a:solidFill>
                  <a:srgbClr val="FFFFFF"/>
                </a:solidFill>
              </a:rPr>
              <a:t>objects</a:t>
            </a:r>
          </a:p>
          <a:p>
            <a:pPr>
              <a:defRPr/>
            </a:pPr>
            <a:endParaRPr lang="en-US" sz="2000" dirty="0" smtClean="0">
              <a:solidFill>
                <a:srgbClr val="FFFFFF"/>
              </a:solidFill>
            </a:endParaRPr>
          </a:p>
          <a:p>
            <a:pPr>
              <a:defRPr/>
            </a:pPr>
            <a:endParaRPr lang="en-US" sz="2000" dirty="0" smtClean="0">
              <a:solidFill>
                <a:srgbClr val="FFFFFF"/>
              </a:solidFill>
            </a:endParaRPr>
          </a:p>
        </p:txBody>
      </p:sp>
    </p:spTree>
    <p:extLst>
      <p:ext uri="{BB962C8B-B14F-4D97-AF65-F5344CB8AC3E}">
        <p14:creationId xmlns:p14="http://schemas.microsoft.com/office/powerpoint/2010/main" val="928518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4"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5"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5"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7" name="TextBox 1"/>
          <p:cNvSpPr txBox="1"/>
          <p:nvPr/>
        </p:nvSpPr>
        <p:spPr>
          <a:xfrm>
            <a:off x="6261100" y="2374900"/>
            <a:ext cx="2365700" cy="1032462"/>
          </a:xfrm>
          <a:prstGeom prst="rect">
            <a:avLst/>
          </a:prstGeom>
          <a:noFill/>
        </p:spPr>
        <p:txBody>
          <a:bodyPr wrap="none" lIns="0" tIns="0" rIns="0" rtlCol="0">
            <a:spAutoFit/>
          </a:bodyPr>
          <a:lstStyle/>
          <a:p>
            <a:pPr>
              <a:lnSpc>
                <a:spcPts val="1100"/>
              </a:lnSpc>
              <a:tabLst>
                <a:tab pos="1892300" algn="l"/>
                <a:tab pos="2006600" algn="l"/>
              </a:tabLst>
            </a:pPr>
            <a:r>
              <a:rPr lang="en-US" altLang="zh-CN" dirty="0" smtClean="0">
                <a:latin typeface="Calibri"/>
                <a:cs typeface="Calibri"/>
              </a:rPr>
              <a:t>	</a:t>
            </a:r>
            <a:r>
              <a:rPr lang="en-US" altLang="zh-CN" sz="1052" b="1" dirty="0" smtClean="0">
                <a:solidFill>
                  <a:srgbClr val="FFFFFF"/>
                </a:solidFill>
                <a:latin typeface="Calibri"/>
                <a:cs typeface="Calibri"/>
              </a:rPr>
              <a:t>Discrete</a:t>
            </a:r>
          </a:p>
          <a:p>
            <a:pPr>
              <a:lnSpc>
                <a:spcPts val="1100"/>
              </a:lnSpc>
              <a:tabLst>
                <a:tab pos="1892300" algn="l"/>
                <a:tab pos="2006600" algn="l"/>
              </a:tabLst>
            </a:pPr>
            <a:r>
              <a:rPr lang="en-US" altLang="zh-CN" dirty="0" smtClean="0">
                <a:latin typeface="Calibri"/>
                <a:cs typeface="Calibri"/>
              </a:rPr>
              <a:t>		</a:t>
            </a:r>
            <a:r>
              <a:rPr lang="en-US" altLang="zh-CN" sz="1052" b="1" dirty="0" smtClean="0">
                <a:solidFill>
                  <a:srgbClr val="FFFFFF"/>
                </a:solidFill>
                <a:latin typeface="Calibri"/>
                <a:cs typeface="Calibri"/>
              </a:rPr>
              <a:t>GPU</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600"/>
              </a:lnSpc>
              <a:tabLst>
                <a:tab pos="1892300" algn="l"/>
                <a:tab pos="2006600" algn="l"/>
              </a:tabLst>
            </a:pPr>
            <a:r>
              <a:rPr lang="en-US" altLang="zh-CN" sz="2455" b="1" dirty="0" smtClean="0">
                <a:solidFill>
                  <a:srgbClr val="FFFFFF"/>
                </a:solidFill>
                <a:latin typeface="Calibri"/>
                <a:cs typeface="Calibri"/>
              </a:rPr>
              <a:t>PCIe</a:t>
            </a:r>
            <a:r>
              <a:rPr lang="en-US" altLang="zh-CN" sz="2455" dirty="0" smtClean="0">
                <a:latin typeface="Calibri"/>
                <a:cs typeface="Calibri"/>
              </a:rPr>
              <a:t> </a:t>
            </a:r>
            <a:r>
              <a:rPr lang="en-US" altLang="zh-CN" sz="2455" b="1" dirty="0" smtClean="0">
                <a:solidFill>
                  <a:srgbClr val="FFFFFF"/>
                </a:solidFill>
                <a:latin typeface="Calibri"/>
                <a:cs typeface="Calibri"/>
              </a:rPr>
              <a:t>bus</a:t>
            </a:r>
            <a:r>
              <a:rPr lang="en-US" altLang="zh-CN" sz="2455" dirty="0" smtClean="0">
                <a:latin typeface="Calibri"/>
                <a:cs typeface="Calibri"/>
              </a:rPr>
              <a:t> </a:t>
            </a:r>
            <a:r>
              <a:rPr lang="en-US" altLang="zh-CN" sz="2455" b="1" dirty="0" smtClean="0">
                <a:solidFill>
                  <a:srgbClr val="FFFFFF"/>
                </a:solidFill>
                <a:latin typeface="Calibri"/>
                <a:cs typeface="Calibri"/>
              </a:rPr>
              <a:t>speed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5"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7" name="TextBox 1"/>
          <p:cNvSpPr txBox="1"/>
          <p:nvPr/>
        </p:nvSpPr>
        <p:spPr>
          <a:xfrm>
            <a:off x="6718300" y="3022600"/>
            <a:ext cx="1152786"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Nothing!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8"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9"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2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21" name="TextBox 1"/>
          <p:cNvSpPr txBox="1"/>
          <p:nvPr/>
        </p:nvSpPr>
        <p:spPr>
          <a:xfrm>
            <a:off x="6413500" y="2286000"/>
            <a:ext cx="2105941" cy="1139329"/>
          </a:xfrm>
          <a:prstGeom prst="rect">
            <a:avLst/>
          </a:prstGeom>
          <a:noFill/>
        </p:spPr>
        <p:txBody>
          <a:bodyPr wrap="none" lIns="0" tIns="0" rIns="0" rtlCol="0">
            <a:spAutoFit/>
          </a:bodyPr>
          <a:lstStyle/>
          <a:p>
            <a:pPr>
              <a:lnSpc>
                <a:spcPts val="1100"/>
              </a:lnSpc>
              <a:tabLst>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Integrated</a:t>
            </a:r>
          </a:p>
          <a:p>
            <a:pPr>
              <a:lnSpc>
                <a:spcPts val="1100"/>
              </a:lnSpc>
              <a:tabLst>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GPU</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400"/>
              </a:lnSpc>
              <a:tabLst>
                <a:tab pos="1511300" algn="l"/>
                <a:tab pos="1689100" algn="l"/>
              </a:tabLst>
            </a:pPr>
            <a:r>
              <a:rPr lang="en-US" altLang="zh-CN" sz="2455" b="1" dirty="0" smtClean="0">
                <a:solidFill>
                  <a:srgbClr val="FFFFFF"/>
                </a:solidFill>
                <a:latin typeface="Calibri"/>
                <a:cs typeface="Calibri"/>
              </a:rPr>
              <a:t>Also</a:t>
            </a:r>
            <a:r>
              <a:rPr lang="en-US" altLang="zh-CN" sz="2455" dirty="0" smtClean="0">
                <a:latin typeface="Calibri"/>
                <a:cs typeface="Calibri"/>
              </a:rPr>
              <a:t> </a:t>
            </a:r>
            <a:r>
              <a:rPr lang="en-US" altLang="zh-CN" sz="2455" b="1" dirty="0" smtClean="0">
                <a:solidFill>
                  <a:srgbClr val="FFFFFF"/>
                </a:solidFill>
                <a:latin typeface="Calibri"/>
                <a:cs typeface="Calibri"/>
              </a:rPr>
              <a:t>Nothing!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8"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9"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2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21" name="TextBox 1"/>
          <p:cNvSpPr txBox="1"/>
          <p:nvPr/>
        </p:nvSpPr>
        <p:spPr>
          <a:xfrm>
            <a:off x="6413500" y="2298700"/>
            <a:ext cx="2105941" cy="1355499"/>
          </a:xfrm>
          <a:prstGeom prst="rect">
            <a:avLst/>
          </a:prstGeom>
          <a:noFill/>
        </p:spPr>
        <p:txBody>
          <a:bodyPr wrap="none" lIns="0" tIns="0" rIns="0" rtlCol="0">
            <a:spAutoFit/>
          </a:bodyPr>
          <a:lstStyle/>
          <a:p>
            <a:pPr>
              <a:lnSpc>
                <a:spcPts val="1100"/>
              </a:lnSpc>
              <a:tabLst>
                <a:tab pos="520700" algn="l"/>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Integrated</a:t>
            </a:r>
          </a:p>
          <a:p>
            <a:pPr>
              <a:lnSpc>
                <a:spcPts val="1100"/>
              </a:lnSpc>
              <a:tabLst>
                <a:tab pos="520700" algn="l"/>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GPU</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400"/>
              </a:lnSpc>
              <a:tabLst>
                <a:tab pos="520700" algn="l"/>
                <a:tab pos="1511300" algn="l"/>
                <a:tab pos="1689100" algn="l"/>
              </a:tabLst>
            </a:pPr>
            <a:r>
              <a:rPr lang="en-US" altLang="zh-CN" sz="2455" b="1" dirty="0" smtClean="0">
                <a:solidFill>
                  <a:srgbClr val="FFFFFF"/>
                </a:solidFill>
                <a:latin typeface="Calibri"/>
                <a:cs typeface="Calibri"/>
              </a:rPr>
              <a:t>Also</a:t>
            </a:r>
            <a:r>
              <a:rPr lang="en-US" altLang="zh-CN" sz="2455" dirty="0" smtClean="0">
                <a:latin typeface="Calibri"/>
                <a:cs typeface="Calibri"/>
              </a:rPr>
              <a:t> </a:t>
            </a:r>
            <a:r>
              <a:rPr lang="en-US" altLang="zh-CN" sz="2455" b="1" dirty="0" smtClean="0">
                <a:solidFill>
                  <a:srgbClr val="FFFFFF"/>
                </a:solidFill>
                <a:latin typeface="Calibri"/>
                <a:cs typeface="Calibri"/>
              </a:rPr>
              <a:t>Nothing!</a:t>
            </a:r>
          </a:p>
          <a:p>
            <a:pPr>
              <a:lnSpc>
                <a:spcPts val="1500"/>
              </a:lnSpc>
              <a:tabLst>
                <a:tab pos="520700" algn="l"/>
                <a:tab pos="1511300" algn="l"/>
                <a:tab pos="1689100" algn="l"/>
              </a:tabLst>
            </a:pPr>
            <a:r>
              <a:rPr lang="en-US" altLang="zh-CN" dirty="0" smtClean="0">
                <a:latin typeface="Calibri"/>
                <a:cs typeface="Calibri"/>
              </a:rPr>
              <a:t>	</a:t>
            </a:r>
            <a:r>
              <a:rPr lang="en-US" altLang="zh-CN" sz="1578" b="1" dirty="0" smtClean="0">
                <a:solidFill>
                  <a:srgbClr val="FFFFFF"/>
                </a:solidFill>
                <a:latin typeface="Calibri"/>
                <a:cs typeface="Calibri"/>
              </a:rPr>
              <a:t>(maybe)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21209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5740400" y="1612900"/>
            <a:ext cx="30861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99581" y="3735383"/>
            <a:ext cx="1381002" cy="1419983"/>
          </a:xfrm>
          <a:custGeom>
            <a:avLst/>
            <a:gdLst>
              <a:gd name="connsiteX0" fmla="*/ 448792 w 1381002"/>
              <a:gd name="connsiteY0" fmla="*/ 807397 h 1419983"/>
              <a:gd name="connsiteX1" fmla="*/ 0 w 1381002"/>
              <a:gd name="connsiteY1" fmla="*/ 807397 h 1419983"/>
              <a:gd name="connsiteX2" fmla="*/ 690501 w 1381002"/>
              <a:gd name="connsiteY2" fmla="*/ 1419983 h 1419983"/>
              <a:gd name="connsiteX3" fmla="*/ 1381002 w 1381002"/>
              <a:gd name="connsiteY3" fmla="*/ 807397 h 1419983"/>
              <a:gd name="connsiteX4" fmla="*/ 932210 w 1381002"/>
              <a:gd name="connsiteY4" fmla="*/ 807397 h 1419983"/>
              <a:gd name="connsiteX5" fmla="*/ 932210 w 1381002"/>
              <a:gd name="connsiteY5" fmla="*/ 0 h 1419983"/>
              <a:gd name="connsiteX6" fmla="*/ 448792 w 1381002"/>
              <a:gd name="connsiteY6" fmla="*/ 0 h 1419983"/>
              <a:gd name="connsiteX7" fmla="*/ 448792 w 1381002"/>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2"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88444"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740400" y="1612900"/>
            <a:ext cx="30861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99581" y="3735383"/>
            <a:ext cx="1381002" cy="1419983"/>
          </a:xfrm>
          <a:custGeom>
            <a:avLst/>
            <a:gdLst>
              <a:gd name="connsiteX0" fmla="*/ 448792 w 1381002"/>
              <a:gd name="connsiteY0" fmla="*/ 807397 h 1419983"/>
              <a:gd name="connsiteX1" fmla="*/ 0 w 1381002"/>
              <a:gd name="connsiteY1" fmla="*/ 807397 h 1419983"/>
              <a:gd name="connsiteX2" fmla="*/ 690501 w 1381002"/>
              <a:gd name="connsiteY2" fmla="*/ 1419983 h 1419983"/>
              <a:gd name="connsiteX3" fmla="*/ 1381002 w 1381002"/>
              <a:gd name="connsiteY3" fmla="*/ 807397 h 1419983"/>
              <a:gd name="connsiteX4" fmla="*/ 932210 w 1381002"/>
              <a:gd name="connsiteY4" fmla="*/ 807397 h 1419983"/>
              <a:gd name="connsiteX5" fmla="*/ 932210 w 1381002"/>
              <a:gd name="connsiteY5" fmla="*/ 0 h 1419983"/>
              <a:gd name="connsiteX6" fmla="*/ 448792 w 1381002"/>
              <a:gd name="connsiteY6" fmla="*/ 0 h 1419983"/>
              <a:gd name="connsiteX7" fmla="*/ 448792 w 1381002"/>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2"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88444"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740400" y="1612900"/>
            <a:ext cx="30861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1" name="TextBox 1"/>
          <p:cNvSpPr txBox="1"/>
          <p:nvPr/>
        </p:nvSpPr>
        <p:spPr>
          <a:xfrm>
            <a:off x="3581400" y="6527800"/>
            <a:ext cx="2963825"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going</a:t>
            </a:r>
            <a:r>
              <a:rPr lang="en-US" altLang="zh-CN" sz="2455" dirty="0" smtClean="0">
                <a:latin typeface="Calibri"/>
                <a:cs typeface="Calibri"/>
              </a:rPr>
              <a:t> </a:t>
            </a:r>
            <a:r>
              <a:rPr lang="en-US" altLang="zh-CN" sz="2455" b="1" dirty="0" smtClean="0">
                <a:solidFill>
                  <a:srgbClr val="FFFFFF"/>
                </a:solidFill>
                <a:latin typeface="Calibri"/>
                <a:cs typeface="Calibri"/>
              </a:rPr>
              <a:t>to</a:t>
            </a:r>
            <a:r>
              <a:rPr lang="en-US" altLang="zh-CN" sz="2455" dirty="0" smtClean="0">
                <a:latin typeface="Calibri"/>
                <a:cs typeface="Calibri"/>
              </a:rPr>
              <a:t> </a:t>
            </a:r>
            <a:r>
              <a:rPr lang="en-US" altLang="zh-CN" sz="2455" b="1" dirty="0" smtClean="0">
                <a:solidFill>
                  <a:srgbClr val="FFFFFF"/>
                </a:solidFill>
                <a:latin typeface="Calibri"/>
                <a:cs typeface="Calibri"/>
              </a:rPr>
              <a:t>win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609884" y="3735383"/>
            <a:ext cx="1381003" cy="1419983"/>
          </a:xfrm>
          <a:custGeom>
            <a:avLst/>
            <a:gdLst>
              <a:gd name="connsiteX0" fmla="*/ 448792 w 1381003"/>
              <a:gd name="connsiteY0" fmla="*/ 807397 h 1419983"/>
              <a:gd name="connsiteX1" fmla="*/ 0 w 1381003"/>
              <a:gd name="connsiteY1" fmla="*/ 807397 h 1419983"/>
              <a:gd name="connsiteX2" fmla="*/ 690501 w 1381003"/>
              <a:gd name="connsiteY2" fmla="*/ 1419983 h 1419983"/>
              <a:gd name="connsiteX3" fmla="*/ 1381002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98747"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1371600"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Hosts:</a:t>
            </a:r>
          </a:p>
        </p:txBody>
      </p:sp>
      <p:sp>
        <p:nvSpPr>
          <p:cNvPr id="5" name="TextBox 1"/>
          <p:cNvSpPr txBox="1"/>
          <p:nvPr/>
        </p:nvSpPr>
        <p:spPr>
          <a:xfrm>
            <a:off x="621506" y="2179637"/>
            <a:ext cx="9753600" cy="3985706"/>
          </a:xfrm>
          <a:prstGeom prst="rect">
            <a:avLst/>
          </a:prstGeom>
          <a:noFill/>
        </p:spPr>
        <p:txBody>
          <a:bodyPr wrap="square" lIns="0" tIns="0" rIns="0" rtlCol="0">
            <a:spAutoFit/>
          </a:bodyPr>
          <a:lstStyle/>
          <a:p>
            <a:pPr>
              <a:defRPr/>
            </a:pPr>
            <a:r>
              <a:rPr lang="en-AU" sz="3200" dirty="0">
                <a:solidFill>
                  <a:srgbClr val="FFFFFF"/>
                </a:solidFill>
              </a:rPr>
              <a:t>The program that calls the </a:t>
            </a:r>
            <a:r>
              <a:rPr lang="en-AU" sz="3200" dirty="0" err="1">
                <a:solidFill>
                  <a:srgbClr val="FFFFFF"/>
                </a:solidFill>
              </a:rPr>
              <a:t>OpenCL</a:t>
            </a:r>
            <a:r>
              <a:rPr lang="en-AU" sz="3200" dirty="0">
                <a:solidFill>
                  <a:srgbClr val="FFFFFF"/>
                </a:solidFill>
              </a:rPr>
              <a:t> functions to set up the context in which the kernels run and </a:t>
            </a:r>
            <a:r>
              <a:rPr lang="en-AU" sz="3200" dirty="0" err="1">
                <a:solidFill>
                  <a:srgbClr val="FFFFFF"/>
                </a:solidFill>
              </a:rPr>
              <a:t>enqueue</a:t>
            </a:r>
            <a:r>
              <a:rPr lang="en-AU" sz="3200" dirty="0">
                <a:solidFill>
                  <a:srgbClr val="FFFFFF"/>
                </a:solidFill>
              </a:rPr>
              <a:t> the kernels for execution is known as the host </a:t>
            </a:r>
            <a:r>
              <a:rPr lang="en-AU" sz="3200" dirty="0" smtClean="0">
                <a:solidFill>
                  <a:srgbClr val="FFFFFF"/>
                </a:solidFill>
              </a:rPr>
              <a:t>application</a:t>
            </a:r>
          </a:p>
          <a:p>
            <a:pPr>
              <a:defRPr/>
            </a:pPr>
            <a:endParaRPr lang="en-AU" sz="3200" dirty="0">
              <a:solidFill>
                <a:srgbClr val="FFFFFF"/>
              </a:solidFill>
            </a:endParaRPr>
          </a:p>
          <a:p>
            <a:pPr>
              <a:defRPr/>
            </a:pPr>
            <a:r>
              <a:rPr lang="en-AU" sz="3200" dirty="0">
                <a:solidFill>
                  <a:srgbClr val="FFFFFF"/>
                </a:solidFill>
              </a:rPr>
              <a:t>The device on which the host application executes is know as the host device</a:t>
            </a: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133417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609884" y="3735383"/>
            <a:ext cx="1381003" cy="1419983"/>
          </a:xfrm>
          <a:custGeom>
            <a:avLst/>
            <a:gdLst>
              <a:gd name="connsiteX0" fmla="*/ 448792 w 1381003"/>
              <a:gd name="connsiteY0" fmla="*/ 807397 h 1419983"/>
              <a:gd name="connsiteX1" fmla="*/ 0 w 1381003"/>
              <a:gd name="connsiteY1" fmla="*/ 807397 h 1419983"/>
              <a:gd name="connsiteX2" fmla="*/ 690501 w 1381003"/>
              <a:gd name="connsiteY2" fmla="*/ 1419983 h 1419983"/>
              <a:gd name="connsiteX3" fmla="*/ 1381002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98747"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3289300" y="6527800"/>
            <a:ext cx="356507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Ideal</a:t>
            </a:r>
            <a:r>
              <a:rPr lang="en-US" altLang="zh-CN" sz="2455" dirty="0" smtClean="0">
                <a:latin typeface="Calibri"/>
                <a:cs typeface="Calibri"/>
              </a:rPr>
              <a:t> </a:t>
            </a:r>
            <a:r>
              <a:rPr lang="en-US" altLang="zh-CN" sz="2455" b="1" dirty="0" smtClean="0">
                <a:solidFill>
                  <a:srgbClr val="FFFFFF"/>
                </a:solidFill>
                <a:latin typeface="Calibri"/>
                <a:cs typeface="Calibri"/>
              </a:rPr>
              <a:t>discrete</a:t>
            </a:r>
            <a:r>
              <a:rPr lang="en-US" altLang="zh-CN" sz="2455" dirty="0" smtClean="0">
                <a:latin typeface="Calibri"/>
                <a:cs typeface="Calibri"/>
              </a:rPr>
              <a:t> </a:t>
            </a:r>
            <a:r>
              <a:rPr lang="en-US" altLang="zh-CN" sz="2455" b="1" dirty="0" smtClean="0">
                <a:solidFill>
                  <a:srgbClr val="FFFFFF"/>
                </a:solidFill>
                <a:latin typeface="Calibri"/>
                <a:cs typeface="Calibri"/>
              </a:rPr>
              <a:t>GPU</a:t>
            </a:r>
            <a:r>
              <a:rPr lang="en-US" altLang="zh-CN" sz="2455" dirty="0" smtClean="0">
                <a:latin typeface="Calibri"/>
                <a:cs typeface="Calibri"/>
              </a:rPr>
              <a:t> </a:t>
            </a:r>
            <a:r>
              <a:rPr lang="en-US" altLang="zh-CN" sz="2455" b="1" dirty="0" smtClean="0">
                <a:solidFill>
                  <a:srgbClr val="FFFFFF"/>
                </a:solidFill>
                <a:latin typeface="Calibri"/>
                <a:cs typeface="Calibri"/>
              </a:rPr>
              <a:t>scenario</a:t>
            </a:r>
          </a:p>
        </p:txBody>
      </p:sp>
      <p:sp>
        <p:nvSpPr>
          <p:cNvPr id="14"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4" name="TextBox 1"/>
          <p:cNvSpPr txBox="1"/>
          <p:nvPr/>
        </p:nvSpPr>
        <p:spPr>
          <a:xfrm>
            <a:off x="2895600" y="6527800"/>
            <a:ext cx="483988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Ideal</a:t>
            </a:r>
            <a:r>
              <a:rPr lang="en-US" altLang="zh-CN" sz="2455" dirty="0" smtClean="0">
                <a:latin typeface="Calibri"/>
                <a:cs typeface="Calibri"/>
              </a:rPr>
              <a:t> </a:t>
            </a:r>
            <a:r>
              <a:rPr lang="en-US" altLang="zh-CN" sz="2455" b="1" dirty="0" smtClean="0">
                <a:solidFill>
                  <a:srgbClr val="FFFFFF"/>
                </a:solidFill>
                <a:latin typeface="Calibri"/>
                <a:cs typeface="Calibri"/>
              </a:rPr>
              <a:t>CPU</a:t>
            </a:r>
            <a:r>
              <a:rPr lang="en-US" altLang="zh-CN" sz="2455" dirty="0" smtClean="0">
                <a:latin typeface="Calibri"/>
                <a:cs typeface="Calibri"/>
              </a:rPr>
              <a:t> </a:t>
            </a:r>
            <a:r>
              <a:rPr lang="en-US" altLang="zh-CN" sz="2455" b="1" dirty="0" smtClean="0">
                <a:solidFill>
                  <a:srgbClr val="FFFFFF"/>
                </a:solidFill>
                <a:latin typeface="Calibri"/>
                <a:cs typeface="Calibri"/>
              </a:rPr>
              <a:t>or</a:t>
            </a:r>
            <a:r>
              <a:rPr lang="en-US" altLang="zh-CN" sz="2455" dirty="0" smtClean="0">
                <a:latin typeface="Calibri"/>
                <a:cs typeface="Calibri"/>
              </a:rPr>
              <a:t> </a:t>
            </a:r>
            <a:r>
              <a:rPr lang="en-US" altLang="zh-CN" sz="2455" b="1" dirty="0" smtClean="0">
                <a:solidFill>
                  <a:srgbClr val="FFFFFF"/>
                </a:solidFill>
                <a:latin typeface="Calibri"/>
                <a:cs typeface="Calibri"/>
              </a:rPr>
              <a:t>integrated</a:t>
            </a:r>
            <a:r>
              <a:rPr lang="en-US" altLang="zh-CN" sz="2455" dirty="0" smtClean="0">
                <a:latin typeface="Calibri"/>
                <a:cs typeface="Calibri"/>
              </a:rPr>
              <a:t> </a:t>
            </a:r>
            <a:r>
              <a:rPr lang="en-US" altLang="zh-CN" sz="2455" b="1" dirty="0" smtClean="0">
                <a:solidFill>
                  <a:srgbClr val="FFFFFF"/>
                </a:solidFill>
                <a:latin typeface="Calibri"/>
                <a:cs typeface="Calibri"/>
              </a:rPr>
              <a:t>GPU</a:t>
            </a:r>
            <a:r>
              <a:rPr lang="en-US" altLang="zh-CN" sz="2455" dirty="0" smtClean="0">
                <a:latin typeface="Calibri"/>
                <a:cs typeface="Calibri"/>
              </a:rPr>
              <a:t> </a:t>
            </a:r>
            <a:r>
              <a:rPr lang="en-US" altLang="zh-CN" sz="2455" b="1" dirty="0" smtClean="0">
                <a:solidFill>
                  <a:srgbClr val="FFFFFF"/>
                </a:solidFill>
                <a:latin typeface="Calibri"/>
                <a:cs typeface="Calibri"/>
              </a:rPr>
              <a:t>scenario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1778000"/>
            <a:ext cx="2908300" cy="24130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4597400" y="673100"/>
            <a:ext cx="1079500" cy="990600"/>
          </a:xfrm>
          <a:prstGeom prst="rect">
            <a:avLst/>
          </a:prstGeom>
          <a:noFill/>
        </p:spPr>
      </p:pic>
      <p:pic>
        <p:nvPicPr>
          <p:cNvPr id="6" name="Picture 3"/>
          <p:cNvPicPr>
            <a:picLocks noChangeAspect="1" noChangeArrowheads="1"/>
          </p:cNvPicPr>
          <p:nvPr/>
        </p:nvPicPr>
        <p:blipFill>
          <a:blip r:embed="rId5"/>
          <a:srcRect/>
          <a:stretch>
            <a:fillRect/>
          </a:stretch>
        </p:blipFill>
        <p:spPr bwMode="auto">
          <a:xfrm>
            <a:off x="5740400" y="1612900"/>
            <a:ext cx="3086100" cy="21209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7"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8" y="2663638"/>
            <a:ext cx="2788084" cy="22335"/>
          </a:xfrm>
          <a:custGeom>
            <a:avLst/>
            <a:gdLst>
              <a:gd name="connsiteX0" fmla="*/ 11137 w 2788084"/>
              <a:gd name="connsiteY0" fmla="*/ 11198 h 22335"/>
              <a:gd name="connsiteX1" fmla="*/ 22274 w 2788084"/>
              <a:gd name="connsiteY1" fmla="*/ 11198 h 22335"/>
              <a:gd name="connsiteX2" fmla="*/ 2765810 w 2788084"/>
              <a:gd name="connsiteY2" fmla="*/ 11137 h 22335"/>
              <a:gd name="connsiteX3" fmla="*/ 2776947 w 2788084"/>
              <a:gd name="connsiteY3" fmla="*/ 11137 h 22335"/>
            </a:gdLst>
            <a:ahLst/>
            <a:cxnLst>
              <a:cxn ang="0">
                <a:pos x="connsiteX0" y="connsiteY0"/>
              </a:cxn>
              <a:cxn ang="1">
                <a:pos x="connsiteX1" y="connsiteY1"/>
              </a:cxn>
              <a:cxn ang="2">
                <a:pos x="connsiteX2" y="connsiteY2"/>
              </a:cxn>
              <a:cxn ang="3">
                <a:pos x="connsiteX3" y="connsiteY3"/>
              </a:cxn>
            </a:cxnLst>
            <a:rect l="l" t="t" r="r" b="b"/>
            <a:pathLst>
              <a:path w="2788084" h="22335">
                <a:moveTo>
                  <a:pt x="11137" y="11198"/>
                </a:moveTo>
                <a:lnTo>
                  <a:pt x="22274" y="11198"/>
                </a:lnTo>
                <a:lnTo>
                  <a:pt x="2765810" y="11137"/>
                </a:lnTo>
                <a:lnTo>
                  <a:pt x="277694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2635858"/>
            <a:ext cx="77958" cy="77960"/>
          </a:xfrm>
          <a:custGeom>
            <a:avLst/>
            <a:gdLst>
              <a:gd name="connsiteX0" fmla="*/ 66541 w 77958"/>
              <a:gd name="connsiteY0" fmla="*/ 66541 h 77960"/>
              <a:gd name="connsiteX1" fmla="*/ 11418 w 77958"/>
              <a:gd name="connsiteY1" fmla="*/ 66541 h 77960"/>
              <a:gd name="connsiteX2" fmla="*/ 11412 w 77958"/>
              <a:gd name="connsiteY2" fmla="*/ 11418 h 77960"/>
              <a:gd name="connsiteX3" fmla="*/ 66541 w 77958"/>
              <a:gd name="connsiteY3" fmla="*/ 11418 h 77960"/>
              <a:gd name="connsiteX4" fmla="*/ 66541 w 77958"/>
              <a:gd name="connsiteY4" fmla="*/ 66541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60">
                <a:moveTo>
                  <a:pt x="66541" y="66541"/>
                </a:moveTo>
                <a:cubicBezTo>
                  <a:pt x="51317" y="81766"/>
                  <a:pt x="26637" y="81766"/>
                  <a:pt x="11418" y="66541"/>
                </a:cubicBezTo>
                <a:cubicBezTo>
                  <a:pt x="-3805" y="51323"/>
                  <a:pt x="-3805" y="26643"/>
                  <a:pt x="11412" y="11418"/>
                </a:cubicBezTo>
                <a:cubicBezTo>
                  <a:pt x="26637" y="-3806"/>
                  <a:pt x="51317" y="-3806"/>
                  <a:pt x="66541" y="11418"/>
                </a:cubicBezTo>
                <a:cubicBezTo>
                  <a:pt x="81760" y="26636"/>
                  <a:pt x="81765" y="51316"/>
                  <a:pt x="66541" y="6654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1380" y="2635792"/>
            <a:ext cx="77956" cy="77960"/>
          </a:xfrm>
          <a:custGeom>
            <a:avLst/>
            <a:gdLst>
              <a:gd name="connsiteX0" fmla="*/ 11413 w 77956"/>
              <a:gd name="connsiteY0" fmla="*/ 11418 h 77960"/>
              <a:gd name="connsiteX1" fmla="*/ 66543 w 77956"/>
              <a:gd name="connsiteY1" fmla="*/ 11418 h 77960"/>
              <a:gd name="connsiteX2" fmla="*/ 66543 w 77956"/>
              <a:gd name="connsiteY2" fmla="*/ 66541 h 77960"/>
              <a:gd name="connsiteX3" fmla="*/ 11413 w 77956"/>
              <a:gd name="connsiteY3" fmla="*/ 66546 h 77960"/>
              <a:gd name="connsiteX4" fmla="*/ 11413 w 77956"/>
              <a:gd name="connsiteY4" fmla="*/ 11418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6" h="77960">
                <a:moveTo>
                  <a:pt x="11413" y="11418"/>
                </a:moveTo>
                <a:cubicBezTo>
                  <a:pt x="26638" y="-3806"/>
                  <a:pt x="51318" y="-3806"/>
                  <a:pt x="66543" y="11418"/>
                </a:cubicBezTo>
                <a:cubicBezTo>
                  <a:pt x="81761" y="26637"/>
                  <a:pt x="81761" y="51322"/>
                  <a:pt x="66543" y="66541"/>
                </a:cubicBezTo>
                <a:cubicBezTo>
                  <a:pt x="51318" y="81766"/>
                  <a:pt x="26638" y="81766"/>
                  <a:pt x="11413" y="66546"/>
                </a:cubicBezTo>
                <a:cubicBezTo>
                  <a:pt x="-3804" y="51322"/>
                  <a:pt x="-3804" y="26643"/>
                  <a:pt x="11413"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673100"/>
            <a:ext cx="7391400" cy="35179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8"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9" y="5257641"/>
            <a:ext cx="2791537" cy="22307"/>
          </a:xfrm>
          <a:custGeom>
            <a:avLst/>
            <a:gdLst>
              <a:gd name="connsiteX0" fmla="*/ 11137 w 2791537"/>
              <a:gd name="connsiteY0" fmla="*/ 11170 h 22307"/>
              <a:gd name="connsiteX1" fmla="*/ 22274 w 2791537"/>
              <a:gd name="connsiteY1" fmla="*/ 11170 h 22307"/>
              <a:gd name="connsiteX2" fmla="*/ 2769263 w 2791537"/>
              <a:gd name="connsiteY2" fmla="*/ 11137 h 22307"/>
              <a:gd name="connsiteX3" fmla="*/ 2780400 w 2791537"/>
              <a:gd name="connsiteY3" fmla="*/ 11137 h 22307"/>
            </a:gdLst>
            <a:ahLst/>
            <a:cxnLst>
              <a:cxn ang="0">
                <a:pos x="connsiteX0" y="connsiteY0"/>
              </a:cxn>
              <a:cxn ang="1">
                <a:pos x="connsiteX1" y="connsiteY1"/>
              </a:cxn>
              <a:cxn ang="2">
                <a:pos x="connsiteX2" y="connsiteY2"/>
              </a:cxn>
              <a:cxn ang="3">
                <a:pos x="connsiteX3" y="connsiteY3"/>
              </a:cxn>
            </a:cxnLst>
            <a:rect l="l" t="t" r="r" b="b"/>
            <a:pathLst>
              <a:path w="2791537" h="22307">
                <a:moveTo>
                  <a:pt x="11137" y="11170"/>
                </a:moveTo>
                <a:lnTo>
                  <a:pt x="22274" y="11170"/>
                </a:lnTo>
                <a:lnTo>
                  <a:pt x="2769263" y="11137"/>
                </a:lnTo>
                <a:lnTo>
                  <a:pt x="2780400"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5229834"/>
            <a:ext cx="77959" cy="77959"/>
          </a:xfrm>
          <a:custGeom>
            <a:avLst/>
            <a:gdLst>
              <a:gd name="connsiteX0" fmla="*/ 66541 w 77959"/>
              <a:gd name="connsiteY0" fmla="*/ 66540 h 77959"/>
              <a:gd name="connsiteX1" fmla="*/ 11418 w 77959"/>
              <a:gd name="connsiteY1" fmla="*/ 66540 h 77959"/>
              <a:gd name="connsiteX2" fmla="*/ 11412 w 77959"/>
              <a:gd name="connsiteY2" fmla="*/ 11417 h 77959"/>
              <a:gd name="connsiteX3" fmla="*/ 66541 w 77959"/>
              <a:gd name="connsiteY3" fmla="*/ 11417 h 77959"/>
              <a:gd name="connsiteX4" fmla="*/ 66541 w 77959"/>
              <a:gd name="connsiteY4" fmla="*/ 6654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66541" y="66540"/>
                </a:moveTo>
                <a:cubicBezTo>
                  <a:pt x="51317" y="81765"/>
                  <a:pt x="26637" y="81765"/>
                  <a:pt x="11418" y="66540"/>
                </a:cubicBezTo>
                <a:cubicBezTo>
                  <a:pt x="-3805" y="51322"/>
                  <a:pt x="-3805" y="26637"/>
                  <a:pt x="11412" y="11417"/>
                </a:cubicBezTo>
                <a:cubicBezTo>
                  <a:pt x="26637" y="-3805"/>
                  <a:pt x="51317" y="-3805"/>
                  <a:pt x="66541" y="11417"/>
                </a:cubicBezTo>
                <a:cubicBezTo>
                  <a:pt x="81765" y="26637"/>
                  <a:pt x="81765" y="51317"/>
                  <a:pt x="66541" y="6654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4833" y="5229799"/>
            <a:ext cx="77960" cy="77961"/>
          </a:xfrm>
          <a:custGeom>
            <a:avLst/>
            <a:gdLst>
              <a:gd name="connsiteX0" fmla="*/ 11414 w 77960"/>
              <a:gd name="connsiteY0" fmla="*/ 11418 h 77961"/>
              <a:gd name="connsiteX1" fmla="*/ 66542 w 77960"/>
              <a:gd name="connsiteY1" fmla="*/ 11418 h 77961"/>
              <a:gd name="connsiteX2" fmla="*/ 66542 w 77960"/>
              <a:gd name="connsiteY2" fmla="*/ 66541 h 77961"/>
              <a:gd name="connsiteX3" fmla="*/ 11419 w 77960"/>
              <a:gd name="connsiteY3" fmla="*/ 66547 h 77961"/>
              <a:gd name="connsiteX4" fmla="*/ 11414 w 77960"/>
              <a:gd name="connsiteY4" fmla="*/ 11418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61">
                <a:moveTo>
                  <a:pt x="11414" y="11418"/>
                </a:moveTo>
                <a:cubicBezTo>
                  <a:pt x="26637" y="-3805"/>
                  <a:pt x="51317" y="-3805"/>
                  <a:pt x="66542" y="11418"/>
                </a:cubicBezTo>
                <a:cubicBezTo>
                  <a:pt x="81767" y="26638"/>
                  <a:pt x="81767" y="51323"/>
                  <a:pt x="66542" y="66541"/>
                </a:cubicBezTo>
                <a:cubicBezTo>
                  <a:pt x="51317" y="81766"/>
                  <a:pt x="26637" y="81766"/>
                  <a:pt x="11419" y="66547"/>
                </a:cubicBezTo>
                <a:cubicBezTo>
                  <a:pt x="-3805" y="51323"/>
                  <a:pt x="-3805" y="26643"/>
                  <a:pt x="11414"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4597400" y="673100"/>
            <a:ext cx="1079500" cy="9906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5740400" y="1612900"/>
            <a:ext cx="3086100" cy="2120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1435100" y="4203700"/>
            <a:ext cx="7391400" cy="25654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8" y="2663638"/>
            <a:ext cx="2788084" cy="22335"/>
          </a:xfrm>
          <a:custGeom>
            <a:avLst/>
            <a:gdLst>
              <a:gd name="connsiteX0" fmla="*/ 11137 w 2788084"/>
              <a:gd name="connsiteY0" fmla="*/ 11198 h 22335"/>
              <a:gd name="connsiteX1" fmla="*/ 22274 w 2788084"/>
              <a:gd name="connsiteY1" fmla="*/ 11198 h 22335"/>
              <a:gd name="connsiteX2" fmla="*/ 2765810 w 2788084"/>
              <a:gd name="connsiteY2" fmla="*/ 11137 h 22335"/>
              <a:gd name="connsiteX3" fmla="*/ 2776947 w 2788084"/>
              <a:gd name="connsiteY3" fmla="*/ 11137 h 22335"/>
            </a:gdLst>
            <a:ahLst/>
            <a:cxnLst>
              <a:cxn ang="0">
                <a:pos x="connsiteX0" y="connsiteY0"/>
              </a:cxn>
              <a:cxn ang="1">
                <a:pos x="connsiteX1" y="connsiteY1"/>
              </a:cxn>
              <a:cxn ang="2">
                <a:pos x="connsiteX2" y="connsiteY2"/>
              </a:cxn>
              <a:cxn ang="3">
                <a:pos x="connsiteX3" y="connsiteY3"/>
              </a:cxn>
            </a:cxnLst>
            <a:rect l="l" t="t" r="r" b="b"/>
            <a:pathLst>
              <a:path w="2788084" h="22335">
                <a:moveTo>
                  <a:pt x="11137" y="11198"/>
                </a:moveTo>
                <a:lnTo>
                  <a:pt x="22274" y="11198"/>
                </a:lnTo>
                <a:lnTo>
                  <a:pt x="2765810" y="11137"/>
                </a:lnTo>
                <a:lnTo>
                  <a:pt x="277694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2635858"/>
            <a:ext cx="77958" cy="77960"/>
          </a:xfrm>
          <a:custGeom>
            <a:avLst/>
            <a:gdLst>
              <a:gd name="connsiteX0" fmla="*/ 66541 w 77958"/>
              <a:gd name="connsiteY0" fmla="*/ 66541 h 77960"/>
              <a:gd name="connsiteX1" fmla="*/ 11418 w 77958"/>
              <a:gd name="connsiteY1" fmla="*/ 66541 h 77960"/>
              <a:gd name="connsiteX2" fmla="*/ 11412 w 77958"/>
              <a:gd name="connsiteY2" fmla="*/ 11418 h 77960"/>
              <a:gd name="connsiteX3" fmla="*/ 66541 w 77958"/>
              <a:gd name="connsiteY3" fmla="*/ 11418 h 77960"/>
              <a:gd name="connsiteX4" fmla="*/ 66541 w 77958"/>
              <a:gd name="connsiteY4" fmla="*/ 66541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60">
                <a:moveTo>
                  <a:pt x="66541" y="66541"/>
                </a:moveTo>
                <a:cubicBezTo>
                  <a:pt x="51317" y="81766"/>
                  <a:pt x="26637" y="81766"/>
                  <a:pt x="11418" y="66541"/>
                </a:cubicBezTo>
                <a:cubicBezTo>
                  <a:pt x="-3805" y="51323"/>
                  <a:pt x="-3805" y="26643"/>
                  <a:pt x="11412" y="11418"/>
                </a:cubicBezTo>
                <a:cubicBezTo>
                  <a:pt x="26637" y="-3806"/>
                  <a:pt x="51317" y="-3806"/>
                  <a:pt x="66541" y="11418"/>
                </a:cubicBezTo>
                <a:cubicBezTo>
                  <a:pt x="81760" y="26636"/>
                  <a:pt x="81765" y="51316"/>
                  <a:pt x="66541" y="6654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1380" y="2635792"/>
            <a:ext cx="77956" cy="77960"/>
          </a:xfrm>
          <a:custGeom>
            <a:avLst/>
            <a:gdLst>
              <a:gd name="connsiteX0" fmla="*/ 11413 w 77956"/>
              <a:gd name="connsiteY0" fmla="*/ 11418 h 77960"/>
              <a:gd name="connsiteX1" fmla="*/ 66543 w 77956"/>
              <a:gd name="connsiteY1" fmla="*/ 11418 h 77960"/>
              <a:gd name="connsiteX2" fmla="*/ 66543 w 77956"/>
              <a:gd name="connsiteY2" fmla="*/ 66541 h 77960"/>
              <a:gd name="connsiteX3" fmla="*/ 11413 w 77956"/>
              <a:gd name="connsiteY3" fmla="*/ 66546 h 77960"/>
              <a:gd name="connsiteX4" fmla="*/ 11413 w 77956"/>
              <a:gd name="connsiteY4" fmla="*/ 11418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6" h="77960">
                <a:moveTo>
                  <a:pt x="11413" y="11418"/>
                </a:moveTo>
                <a:cubicBezTo>
                  <a:pt x="26638" y="-3806"/>
                  <a:pt x="51318" y="-3806"/>
                  <a:pt x="66543" y="11418"/>
                </a:cubicBezTo>
                <a:cubicBezTo>
                  <a:pt x="81761" y="26637"/>
                  <a:pt x="81761" y="51322"/>
                  <a:pt x="66543" y="66541"/>
                </a:cubicBezTo>
                <a:cubicBezTo>
                  <a:pt x="51318" y="81766"/>
                  <a:pt x="26638" y="81766"/>
                  <a:pt x="11413" y="66546"/>
                </a:cubicBezTo>
                <a:cubicBezTo>
                  <a:pt x="-3804" y="51322"/>
                  <a:pt x="-3804" y="26643"/>
                  <a:pt x="11413"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335569" y="5257641"/>
            <a:ext cx="2791537" cy="22307"/>
          </a:xfrm>
          <a:custGeom>
            <a:avLst/>
            <a:gdLst>
              <a:gd name="connsiteX0" fmla="*/ 11137 w 2791537"/>
              <a:gd name="connsiteY0" fmla="*/ 11170 h 22307"/>
              <a:gd name="connsiteX1" fmla="*/ 22274 w 2791537"/>
              <a:gd name="connsiteY1" fmla="*/ 11170 h 22307"/>
              <a:gd name="connsiteX2" fmla="*/ 2769263 w 2791537"/>
              <a:gd name="connsiteY2" fmla="*/ 11137 h 22307"/>
              <a:gd name="connsiteX3" fmla="*/ 2780400 w 2791537"/>
              <a:gd name="connsiteY3" fmla="*/ 11137 h 22307"/>
            </a:gdLst>
            <a:ahLst/>
            <a:cxnLst>
              <a:cxn ang="0">
                <a:pos x="connsiteX0" y="connsiteY0"/>
              </a:cxn>
              <a:cxn ang="1">
                <a:pos x="connsiteX1" y="connsiteY1"/>
              </a:cxn>
              <a:cxn ang="2">
                <a:pos x="connsiteX2" y="connsiteY2"/>
              </a:cxn>
              <a:cxn ang="3">
                <a:pos x="connsiteX3" y="connsiteY3"/>
              </a:cxn>
            </a:cxnLst>
            <a:rect l="l" t="t" r="r" b="b"/>
            <a:pathLst>
              <a:path w="2791537" h="22307">
                <a:moveTo>
                  <a:pt x="11137" y="11170"/>
                </a:moveTo>
                <a:lnTo>
                  <a:pt x="22274" y="11170"/>
                </a:lnTo>
                <a:lnTo>
                  <a:pt x="2769263" y="11137"/>
                </a:lnTo>
                <a:lnTo>
                  <a:pt x="2780400"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3279884" y="5229834"/>
            <a:ext cx="77959" cy="77959"/>
          </a:xfrm>
          <a:custGeom>
            <a:avLst/>
            <a:gdLst>
              <a:gd name="connsiteX0" fmla="*/ 66541 w 77959"/>
              <a:gd name="connsiteY0" fmla="*/ 66540 h 77959"/>
              <a:gd name="connsiteX1" fmla="*/ 11418 w 77959"/>
              <a:gd name="connsiteY1" fmla="*/ 66540 h 77959"/>
              <a:gd name="connsiteX2" fmla="*/ 11412 w 77959"/>
              <a:gd name="connsiteY2" fmla="*/ 11417 h 77959"/>
              <a:gd name="connsiteX3" fmla="*/ 66541 w 77959"/>
              <a:gd name="connsiteY3" fmla="*/ 11417 h 77959"/>
              <a:gd name="connsiteX4" fmla="*/ 66541 w 77959"/>
              <a:gd name="connsiteY4" fmla="*/ 6654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66541" y="66540"/>
                </a:moveTo>
                <a:cubicBezTo>
                  <a:pt x="51317" y="81765"/>
                  <a:pt x="26637" y="81765"/>
                  <a:pt x="11418" y="66540"/>
                </a:cubicBezTo>
                <a:cubicBezTo>
                  <a:pt x="-3805" y="51322"/>
                  <a:pt x="-3805" y="26637"/>
                  <a:pt x="11412" y="11417"/>
                </a:cubicBezTo>
                <a:cubicBezTo>
                  <a:pt x="26637" y="-3805"/>
                  <a:pt x="51317" y="-3805"/>
                  <a:pt x="66541" y="11417"/>
                </a:cubicBezTo>
                <a:cubicBezTo>
                  <a:pt x="81765" y="26637"/>
                  <a:pt x="81765" y="51317"/>
                  <a:pt x="66541" y="6654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104833" y="5229799"/>
            <a:ext cx="77960" cy="77961"/>
          </a:xfrm>
          <a:custGeom>
            <a:avLst/>
            <a:gdLst>
              <a:gd name="connsiteX0" fmla="*/ 11414 w 77960"/>
              <a:gd name="connsiteY0" fmla="*/ 11418 h 77961"/>
              <a:gd name="connsiteX1" fmla="*/ 66542 w 77960"/>
              <a:gd name="connsiteY1" fmla="*/ 11418 h 77961"/>
              <a:gd name="connsiteX2" fmla="*/ 66542 w 77960"/>
              <a:gd name="connsiteY2" fmla="*/ 66541 h 77961"/>
              <a:gd name="connsiteX3" fmla="*/ 11419 w 77960"/>
              <a:gd name="connsiteY3" fmla="*/ 66547 h 77961"/>
              <a:gd name="connsiteX4" fmla="*/ 11414 w 77960"/>
              <a:gd name="connsiteY4" fmla="*/ 11418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61">
                <a:moveTo>
                  <a:pt x="11414" y="11418"/>
                </a:moveTo>
                <a:cubicBezTo>
                  <a:pt x="26637" y="-3805"/>
                  <a:pt x="51317" y="-3805"/>
                  <a:pt x="66542" y="11418"/>
                </a:cubicBezTo>
                <a:cubicBezTo>
                  <a:pt x="81767" y="26638"/>
                  <a:pt x="81767" y="51323"/>
                  <a:pt x="66542" y="66541"/>
                </a:cubicBezTo>
                <a:cubicBezTo>
                  <a:pt x="51317" y="81766"/>
                  <a:pt x="26637" y="81766"/>
                  <a:pt x="11419" y="66547"/>
                </a:cubicBezTo>
                <a:cubicBezTo>
                  <a:pt x="-3805" y="51323"/>
                  <a:pt x="-3805" y="26643"/>
                  <a:pt x="11414"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673100"/>
            <a:ext cx="7391400" cy="3517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435100" y="4203700"/>
            <a:ext cx="7391400" cy="25654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2"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8" y="2663638"/>
            <a:ext cx="2788084" cy="22335"/>
          </a:xfrm>
          <a:custGeom>
            <a:avLst/>
            <a:gdLst>
              <a:gd name="connsiteX0" fmla="*/ 11137 w 2788084"/>
              <a:gd name="connsiteY0" fmla="*/ 11198 h 22335"/>
              <a:gd name="connsiteX1" fmla="*/ 22274 w 2788084"/>
              <a:gd name="connsiteY1" fmla="*/ 11198 h 22335"/>
              <a:gd name="connsiteX2" fmla="*/ 2765810 w 2788084"/>
              <a:gd name="connsiteY2" fmla="*/ 11137 h 22335"/>
              <a:gd name="connsiteX3" fmla="*/ 2776947 w 2788084"/>
              <a:gd name="connsiteY3" fmla="*/ 11137 h 22335"/>
            </a:gdLst>
            <a:ahLst/>
            <a:cxnLst>
              <a:cxn ang="0">
                <a:pos x="connsiteX0" y="connsiteY0"/>
              </a:cxn>
              <a:cxn ang="1">
                <a:pos x="connsiteX1" y="connsiteY1"/>
              </a:cxn>
              <a:cxn ang="2">
                <a:pos x="connsiteX2" y="connsiteY2"/>
              </a:cxn>
              <a:cxn ang="3">
                <a:pos x="connsiteX3" y="connsiteY3"/>
              </a:cxn>
            </a:cxnLst>
            <a:rect l="l" t="t" r="r" b="b"/>
            <a:pathLst>
              <a:path w="2788084" h="22335">
                <a:moveTo>
                  <a:pt x="11137" y="11198"/>
                </a:moveTo>
                <a:lnTo>
                  <a:pt x="22274" y="11198"/>
                </a:lnTo>
                <a:lnTo>
                  <a:pt x="2765810" y="11137"/>
                </a:lnTo>
                <a:lnTo>
                  <a:pt x="277694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2635858"/>
            <a:ext cx="77958" cy="77960"/>
          </a:xfrm>
          <a:custGeom>
            <a:avLst/>
            <a:gdLst>
              <a:gd name="connsiteX0" fmla="*/ 66541 w 77958"/>
              <a:gd name="connsiteY0" fmla="*/ 66541 h 77960"/>
              <a:gd name="connsiteX1" fmla="*/ 11418 w 77958"/>
              <a:gd name="connsiteY1" fmla="*/ 66541 h 77960"/>
              <a:gd name="connsiteX2" fmla="*/ 11412 w 77958"/>
              <a:gd name="connsiteY2" fmla="*/ 11418 h 77960"/>
              <a:gd name="connsiteX3" fmla="*/ 66541 w 77958"/>
              <a:gd name="connsiteY3" fmla="*/ 11418 h 77960"/>
              <a:gd name="connsiteX4" fmla="*/ 66541 w 77958"/>
              <a:gd name="connsiteY4" fmla="*/ 66541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60">
                <a:moveTo>
                  <a:pt x="66541" y="66541"/>
                </a:moveTo>
                <a:cubicBezTo>
                  <a:pt x="51317" y="81766"/>
                  <a:pt x="26637" y="81766"/>
                  <a:pt x="11418" y="66541"/>
                </a:cubicBezTo>
                <a:cubicBezTo>
                  <a:pt x="-3805" y="51323"/>
                  <a:pt x="-3805" y="26643"/>
                  <a:pt x="11412" y="11418"/>
                </a:cubicBezTo>
                <a:cubicBezTo>
                  <a:pt x="26637" y="-3806"/>
                  <a:pt x="51317" y="-3806"/>
                  <a:pt x="66541" y="11418"/>
                </a:cubicBezTo>
                <a:cubicBezTo>
                  <a:pt x="81760" y="26636"/>
                  <a:pt x="81765" y="51316"/>
                  <a:pt x="66541" y="6654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1380" y="2635792"/>
            <a:ext cx="77956" cy="77960"/>
          </a:xfrm>
          <a:custGeom>
            <a:avLst/>
            <a:gdLst>
              <a:gd name="connsiteX0" fmla="*/ 11413 w 77956"/>
              <a:gd name="connsiteY0" fmla="*/ 11418 h 77960"/>
              <a:gd name="connsiteX1" fmla="*/ 66543 w 77956"/>
              <a:gd name="connsiteY1" fmla="*/ 11418 h 77960"/>
              <a:gd name="connsiteX2" fmla="*/ 66543 w 77956"/>
              <a:gd name="connsiteY2" fmla="*/ 66541 h 77960"/>
              <a:gd name="connsiteX3" fmla="*/ 11413 w 77956"/>
              <a:gd name="connsiteY3" fmla="*/ 66546 h 77960"/>
              <a:gd name="connsiteX4" fmla="*/ 11413 w 77956"/>
              <a:gd name="connsiteY4" fmla="*/ 11418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6" h="77960">
                <a:moveTo>
                  <a:pt x="11413" y="11418"/>
                </a:moveTo>
                <a:cubicBezTo>
                  <a:pt x="26638" y="-3806"/>
                  <a:pt x="51318" y="-3806"/>
                  <a:pt x="66543" y="11418"/>
                </a:cubicBezTo>
                <a:cubicBezTo>
                  <a:pt x="81761" y="26637"/>
                  <a:pt x="81761" y="51322"/>
                  <a:pt x="66543" y="66541"/>
                </a:cubicBezTo>
                <a:cubicBezTo>
                  <a:pt x="51318" y="81766"/>
                  <a:pt x="26638" y="81766"/>
                  <a:pt x="11413" y="66546"/>
                </a:cubicBezTo>
                <a:cubicBezTo>
                  <a:pt x="-3804" y="51322"/>
                  <a:pt x="-3804" y="26643"/>
                  <a:pt x="11413"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335569" y="5257641"/>
            <a:ext cx="2791537" cy="22307"/>
          </a:xfrm>
          <a:custGeom>
            <a:avLst/>
            <a:gdLst>
              <a:gd name="connsiteX0" fmla="*/ 11137 w 2791537"/>
              <a:gd name="connsiteY0" fmla="*/ 11170 h 22307"/>
              <a:gd name="connsiteX1" fmla="*/ 22274 w 2791537"/>
              <a:gd name="connsiteY1" fmla="*/ 11170 h 22307"/>
              <a:gd name="connsiteX2" fmla="*/ 2769263 w 2791537"/>
              <a:gd name="connsiteY2" fmla="*/ 11137 h 22307"/>
              <a:gd name="connsiteX3" fmla="*/ 2780400 w 2791537"/>
              <a:gd name="connsiteY3" fmla="*/ 11137 h 22307"/>
            </a:gdLst>
            <a:ahLst/>
            <a:cxnLst>
              <a:cxn ang="0">
                <a:pos x="connsiteX0" y="connsiteY0"/>
              </a:cxn>
              <a:cxn ang="1">
                <a:pos x="connsiteX1" y="connsiteY1"/>
              </a:cxn>
              <a:cxn ang="2">
                <a:pos x="connsiteX2" y="connsiteY2"/>
              </a:cxn>
              <a:cxn ang="3">
                <a:pos x="connsiteX3" y="connsiteY3"/>
              </a:cxn>
            </a:cxnLst>
            <a:rect l="l" t="t" r="r" b="b"/>
            <a:pathLst>
              <a:path w="2791537" h="22307">
                <a:moveTo>
                  <a:pt x="11137" y="11170"/>
                </a:moveTo>
                <a:lnTo>
                  <a:pt x="22274" y="11170"/>
                </a:lnTo>
                <a:lnTo>
                  <a:pt x="2769263" y="11137"/>
                </a:lnTo>
                <a:lnTo>
                  <a:pt x="2780400"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3279884" y="5229834"/>
            <a:ext cx="77959" cy="77959"/>
          </a:xfrm>
          <a:custGeom>
            <a:avLst/>
            <a:gdLst>
              <a:gd name="connsiteX0" fmla="*/ 66541 w 77959"/>
              <a:gd name="connsiteY0" fmla="*/ 66540 h 77959"/>
              <a:gd name="connsiteX1" fmla="*/ 11418 w 77959"/>
              <a:gd name="connsiteY1" fmla="*/ 66540 h 77959"/>
              <a:gd name="connsiteX2" fmla="*/ 11412 w 77959"/>
              <a:gd name="connsiteY2" fmla="*/ 11417 h 77959"/>
              <a:gd name="connsiteX3" fmla="*/ 66541 w 77959"/>
              <a:gd name="connsiteY3" fmla="*/ 11417 h 77959"/>
              <a:gd name="connsiteX4" fmla="*/ 66541 w 77959"/>
              <a:gd name="connsiteY4" fmla="*/ 6654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66541" y="66540"/>
                </a:moveTo>
                <a:cubicBezTo>
                  <a:pt x="51317" y="81765"/>
                  <a:pt x="26637" y="81765"/>
                  <a:pt x="11418" y="66540"/>
                </a:cubicBezTo>
                <a:cubicBezTo>
                  <a:pt x="-3805" y="51322"/>
                  <a:pt x="-3805" y="26637"/>
                  <a:pt x="11412" y="11417"/>
                </a:cubicBezTo>
                <a:cubicBezTo>
                  <a:pt x="26637" y="-3805"/>
                  <a:pt x="51317" y="-3805"/>
                  <a:pt x="66541" y="11417"/>
                </a:cubicBezTo>
                <a:cubicBezTo>
                  <a:pt x="81765" y="26637"/>
                  <a:pt x="81765" y="51317"/>
                  <a:pt x="66541" y="6654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104833" y="5229799"/>
            <a:ext cx="77960" cy="77961"/>
          </a:xfrm>
          <a:custGeom>
            <a:avLst/>
            <a:gdLst>
              <a:gd name="connsiteX0" fmla="*/ 11414 w 77960"/>
              <a:gd name="connsiteY0" fmla="*/ 11418 h 77961"/>
              <a:gd name="connsiteX1" fmla="*/ 66542 w 77960"/>
              <a:gd name="connsiteY1" fmla="*/ 11418 h 77961"/>
              <a:gd name="connsiteX2" fmla="*/ 66542 w 77960"/>
              <a:gd name="connsiteY2" fmla="*/ 66541 h 77961"/>
              <a:gd name="connsiteX3" fmla="*/ 11419 w 77960"/>
              <a:gd name="connsiteY3" fmla="*/ 66547 h 77961"/>
              <a:gd name="connsiteX4" fmla="*/ 11414 w 77960"/>
              <a:gd name="connsiteY4" fmla="*/ 11418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61">
                <a:moveTo>
                  <a:pt x="11414" y="11418"/>
                </a:moveTo>
                <a:cubicBezTo>
                  <a:pt x="26637" y="-3805"/>
                  <a:pt x="51317" y="-3805"/>
                  <a:pt x="66542" y="11418"/>
                </a:cubicBezTo>
                <a:cubicBezTo>
                  <a:pt x="81767" y="26638"/>
                  <a:pt x="81767" y="51323"/>
                  <a:pt x="66542" y="66541"/>
                </a:cubicBezTo>
                <a:cubicBezTo>
                  <a:pt x="51317" y="81766"/>
                  <a:pt x="26637" y="81766"/>
                  <a:pt x="11419" y="66547"/>
                </a:cubicBezTo>
                <a:cubicBezTo>
                  <a:pt x="-3805" y="51323"/>
                  <a:pt x="-3805" y="26643"/>
                  <a:pt x="11414"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609884" y="3746521"/>
            <a:ext cx="1381003" cy="1419983"/>
          </a:xfrm>
          <a:custGeom>
            <a:avLst/>
            <a:gdLst>
              <a:gd name="connsiteX0" fmla="*/ 448792 w 1381003"/>
              <a:gd name="connsiteY0" fmla="*/ 807396 h 1419983"/>
              <a:gd name="connsiteX1" fmla="*/ 0 w 1381003"/>
              <a:gd name="connsiteY1" fmla="*/ 807396 h 1419983"/>
              <a:gd name="connsiteX2" fmla="*/ 690501 w 1381003"/>
              <a:gd name="connsiteY2" fmla="*/ 1419983 h 1419983"/>
              <a:gd name="connsiteX3" fmla="*/ 1381002 w 1381003"/>
              <a:gd name="connsiteY3" fmla="*/ 807396 h 1419983"/>
              <a:gd name="connsiteX4" fmla="*/ 932210 w 1381003"/>
              <a:gd name="connsiteY4" fmla="*/ 807396 h 1419983"/>
              <a:gd name="connsiteX5" fmla="*/ 932210 w 1381003"/>
              <a:gd name="connsiteY5" fmla="*/ 0 h 1419983"/>
              <a:gd name="connsiteX6" fmla="*/ 448792 w 1381003"/>
              <a:gd name="connsiteY6" fmla="*/ 0 h 1419983"/>
              <a:gd name="connsiteX7" fmla="*/ 448792 w 1381003"/>
              <a:gd name="connsiteY7" fmla="*/ 807396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6"/>
                </a:moveTo>
                <a:lnTo>
                  <a:pt x="0" y="807396"/>
                </a:lnTo>
                <a:lnTo>
                  <a:pt x="690501" y="1419983"/>
                </a:lnTo>
                <a:lnTo>
                  <a:pt x="1381002" y="807396"/>
                </a:lnTo>
                <a:lnTo>
                  <a:pt x="932210" y="807396"/>
                </a:lnTo>
                <a:lnTo>
                  <a:pt x="932210" y="0"/>
                </a:lnTo>
                <a:lnTo>
                  <a:pt x="448792" y="0"/>
                </a:lnTo>
                <a:lnTo>
                  <a:pt x="448792" y="80739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598747" y="3735383"/>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673100"/>
            <a:ext cx="7391400" cy="60960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2"/>
          <a:srcRect/>
          <a:stretch>
            <a:fillRect/>
          </a:stretch>
        </p:blipFill>
        <p:spPr bwMode="auto">
          <a:xfrm>
            <a:off x="1346200" y="1612900"/>
            <a:ext cx="3098800" cy="21209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1435100" y="4343400"/>
            <a:ext cx="2908300" cy="2425700"/>
          </a:xfrm>
          <a:prstGeom prst="rect">
            <a:avLst/>
          </a:prstGeom>
          <a:noFill/>
        </p:spPr>
      </p:pic>
      <p:sp>
        <p:nvSpPr>
          <p:cNvPr id="2"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6" name="TextBox 1"/>
          <p:cNvSpPr txBox="1"/>
          <p:nvPr/>
        </p:nvSpPr>
        <p:spPr>
          <a:xfrm>
            <a:off x="26797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3335568" y="5255581"/>
            <a:ext cx="2789861" cy="22352"/>
          </a:xfrm>
          <a:custGeom>
            <a:avLst/>
            <a:gdLst>
              <a:gd name="connsiteX0" fmla="*/ 11137 w 2789861"/>
              <a:gd name="connsiteY0" fmla="*/ 11137 h 22352"/>
              <a:gd name="connsiteX1" fmla="*/ 22274 w 2789861"/>
              <a:gd name="connsiteY1" fmla="*/ 11137 h 22352"/>
              <a:gd name="connsiteX2" fmla="*/ 2767587 w 2789861"/>
              <a:gd name="connsiteY2" fmla="*/ 11215 h 22352"/>
              <a:gd name="connsiteX3" fmla="*/ 2778723 w 2789861"/>
              <a:gd name="connsiteY3" fmla="*/ 11215 h 22352"/>
            </a:gdLst>
            <a:ahLst/>
            <a:cxnLst>
              <a:cxn ang="0">
                <a:pos x="connsiteX0" y="connsiteY0"/>
              </a:cxn>
              <a:cxn ang="1">
                <a:pos x="connsiteX1" y="connsiteY1"/>
              </a:cxn>
              <a:cxn ang="2">
                <a:pos x="connsiteX2" y="connsiteY2"/>
              </a:cxn>
              <a:cxn ang="3">
                <a:pos x="connsiteX3" y="connsiteY3"/>
              </a:cxn>
            </a:cxnLst>
            <a:rect l="l" t="t" r="r" b="b"/>
            <a:pathLst>
              <a:path w="2789861" h="22352">
                <a:moveTo>
                  <a:pt x="11137" y="11137"/>
                </a:moveTo>
                <a:lnTo>
                  <a:pt x="22274" y="11137"/>
                </a:lnTo>
                <a:lnTo>
                  <a:pt x="2767587" y="11215"/>
                </a:lnTo>
                <a:lnTo>
                  <a:pt x="2778723" y="11215"/>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3279882" y="5227737"/>
            <a:ext cx="77960" cy="77956"/>
          </a:xfrm>
          <a:custGeom>
            <a:avLst/>
            <a:gdLst>
              <a:gd name="connsiteX0" fmla="*/ 66542 w 77960"/>
              <a:gd name="connsiteY0" fmla="*/ 66543 h 77956"/>
              <a:gd name="connsiteX1" fmla="*/ 11414 w 77960"/>
              <a:gd name="connsiteY1" fmla="*/ 66543 h 77956"/>
              <a:gd name="connsiteX2" fmla="*/ 11419 w 77960"/>
              <a:gd name="connsiteY2" fmla="*/ 11413 h 77956"/>
              <a:gd name="connsiteX3" fmla="*/ 66542 w 77960"/>
              <a:gd name="connsiteY3" fmla="*/ 11413 h 77956"/>
              <a:gd name="connsiteX4" fmla="*/ 66542 w 77960"/>
              <a:gd name="connsiteY4" fmla="*/ 66543 h 779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56">
                <a:moveTo>
                  <a:pt x="66542" y="66543"/>
                </a:moveTo>
                <a:cubicBezTo>
                  <a:pt x="51317" y="81761"/>
                  <a:pt x="26637" y="81761"/>
                  <a:pt x="11414" y="66543"/>
                </a:cubicBezTo>
                <a:cubicBezTo>
                  <a:pt x="-3805" y="51318"/>
                  <a:pt x="-3805" y="26638"/>
                  <a:pt x="11419" y="11413"/>
                </a:cubicBezTo>
                <a:cubicBezTo>
                  <a:pt x="26644" y="-3804"/>
                  <a:pt x="51324" y="-3804"/>
                  <a:pt x="66542" y="11413"/>
                </a:cubicBezTo>
                <a:cubicBezTo>
                  <a:pt x="81767" y="26638"/>
                  <a:pt x="81767" y="51318"/>
                  <a:pt x="66542" y="66543"/>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03154" y="5227817"/>
            <a:ext cx="77959" cy="77958"/>
          </a:xfrm>
          <a:custGeom>
            <a:avLst/>
            <a:gdLst>
              <a:gd name="connsiteX0" fmla="*/ 11416 w 77959"/>
              <a:gd name="connsiteY0" fmla="*/ 11415 h 77958"/>
              <a:gd name="connsiteX1" fmla="*/ 66544 w 77959"/>
              <a:gd name="connsiteY1" fmla="*/ 11415 h 77958"/>
              <a:gd name="connsiteX2" fmla="*/ 66544 w 77959"/>
              <a:gd name="connsiteY2" fmla="*/ 66545 h 77958"/>
              <a:gd name="connsiteX3" fmla="*/ 11416 w 77959"/>
              <a:gd name="connsiteY3" fmla="*/ 66545 h 77958"/>
              <a:gd name="connsiteX4" fmla="*/ 11416 w 77959"/>
              <a:gd name="connsiteY4" fmla="*/ 11415 h 779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8">
                <a:moveTo>
                  <a:pt x="11416" y="11415"/>
                </a:moveTo>
                <a:cubicBezTo>
                  <a:pt x="26641" y="-3807"/>
                  <a:pt x="51321" y="-3802"/>
                  <a:pt x="66544" y="11415"/>
                </a:cubicBezTo>
                <a:cubicBezTo>
                  <a:pt x="81764" y="26640"/>
                  <a:pt x="81764" y="51320"/>
                  <a:pt x="66544" y="66545"/>
                </a:cubicBezTo>
                <a:cubicBezTo>
                  <a:pt x="51321" y="81763"/>
                  <a:pt x="26641" y="81763"/>
                  <a:pt x="11416" y="66545"/>
                </a:cubicBezTo>
                <a:cubicBezTo>
                  <a:pt x="-3808" y="51320"/>
                  <a:pt x="-3803" y="26640"/>
                  <a:pt x="11416" y="11415"/>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7480300" cy="5156200"/>
          </a:xfrm>
          <a:prstGeom prst="rect">
            <a:avLst/>
          </a:prstGeom>
          <a:noFill/>
        </p:spPr>
      </p:pic>
      <p:sp>
        <p:nvSpPr>
          <p:cNvPr id="2"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2" name="TextBox 1"/>
          <p:cNvSpPr txBox="1"/>
          <p:nvPr/>
        </p:nvSpPr>
        <p:spPr>
          <a:xfrm>
            <a:off x="26797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sp>
        <p:nvSpPr>
          <p:cNvPr id="2" name="TextBox 1"/>
          <p:cNvSpPr txBox="1"/>
          <p:nvPr/>
        </p:nvSpPr>
        <p:spPr>
          <a:xfrm>
            <a:off x="685800" y="914400"/>
            <a:ext cx="3885772"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objects</a:t>
            </a:r>
          </a:p>
        </p:txBody>
      </p:sp>
      <p:sp>
        <p:nvSpPr>
          <p:cNvPr id="6"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7"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1820645"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Devices:</a:t>
            </a:r>
          </a:p>
        </p:txBody>
      </p:sp>
      <p:sp>
        <p:nvSpPr>
          <p:cNvPr id="5" name="TextBox 1"/>
          <p:cNvSpPr txBox="1"/>
          <p:nvPr/>
        </p:nvSpPr>
        <p:spPr>
          <a:xfrm>
            <a:off x="240506" y="2789237"/>
            <a:ext cx="10210800" cy="3493264"/>
          </a:xfrm>
          <a:prstGeom prst="rect">
            <a:avLst/>
          </a:prstGeom>
          <a:noFill/>
        </p:spPr>
        <p:txBody>
          <a:bodyPr wrap="square" lIns="0" tIns="0" rIns="0" rtlCol="0">
            <a:spAutoFit/>
          </a:bodyPr>
          <a:lstStyle/>
          <a:p>
            <a:pPr lvl="1">
              <a:defRPr/>
            </a:pPr>
            <a:r>
              <a:rPr lang="en-AU" sz="3200" dirty="0">
                <a:solidFill>
                  <a:srgbClr val="FFFFFF"/>
                </a:solidFill>
              </a:rPr>
              <a:t>Refers to any computational device on a computer system as a </a:t>
            </a:r>
            <a:r>
              <a:rPr lang="en-AU" sz="3200" b="1" dirty="0">
                <a:solidFill>
                  <a:srgbClr val="FFFFFF"/>
                </a:solidFill>
              </a:rPr>
              <a:t>device </a:t>
            </a:r>
            <a:r>
              <a:rPr lang="en-AU" sz="3200" dirty="0">
                <a:solidFill>
                  <a:srgbClr val="FFFFFF"/>
                </a:solidFill>
              </a:rPr>
              <a:t>(GPUs, CPUs, </a:t>
            </a:r>
            <a:r>
              <a:rPr lang="en-AU" sz="3200" dirty="0" err="1">
                <a:solidFill>
                  <a:srgbClr val="FFFFFF"/>
                </a:solidFill>
              </a:rPr>
              <a:t>etc</a:t>
            </a:r>
            <a:r>
              <a:rPr lang="en-AU" sz="3200" dirty="0" smtClean="0">
                <a:solidFill>
                  <a:srgbClr val="FFFFFF"/>
                </a:solidFill>
              </a:rPr>
              <a:t>)</a:t>
            </a:r>
          </a:p>
          <a:p>
            <a:pPr lvl="1">
              <a:defRPr/>
            </a:pPr>
            <a:endParaRPr lang="en-AU" sz="3200" b="1" dirty="0">
              <a:solidFill>
                <a:srgbClr val="FFFFFF"/>
              </a:solidFill>
            </a:endParaRPr>
          </a:p>
          <a:p>
            <a:pPr lvl="1">
              <a:defRPr/>
            </a:pPr>
            <a:r>
              <a:rPr lang="en-AU" sz="3200" dirty="0">
                <a:solidFill>
                  <a:srgbClr val="FFFFFF"/>
                </a:solidFill>
              </a:rPr>
              <a:t>Within each </a:t>
            </a:r>
            <a:r>
              <a:rPr lang="en-AU" sz="3200" b="1" dirty="0">
                <a:solidFill>
                  <a:srgbClr val="FFFFFF"/>
                </a:solidFill>
              </a:rPr>
              <a:t>device</a:t>
            </a:r>
            <a:r>
              <a:rPr lang="en-AU" sz="3200" dirty="0">
                <a:solidFill>
                  <a:srgbClr val="FFFFFF"/>
                </a:solidFill>
              </a:rPr>
              <a:t> there are one or more units referred to as </a:t>
            </a:r>
            <a:r>
              <a:rPr lang="en-AU" sz="3200" b="1" dirty="0">
                <a:solidFill>
                  <a:srgbClr val="FFFFFF"/>
                </a:solidFill>
              </a:rPr>
              <a:t>compute units </a:t>
            </a:r>
            <a:r>
              <a:rPr lang="en-AU" sz="3200" dirty="0">
                <a:solidFill>
                  <a:srgbClr val="FFFFFF"/>
                </a:solidFill>
              </a:rPr>
              <a:t>(cores, ALUs, </a:t>
            </a:r>
            <a:r>
              <a:rPr lang="en-AU" sz="3200" dirty="0" err="1">
                <a:solidFill>
                  <a:srgbClr val="FFFFFF"/>
                </a:solidFill>
              </a:rPr>
              <a:t>etc</a:t>
            </a:r>
            <a:r>
              <a:rPr lang="en-AU" sz="3200" dirty="0">
                <a:solidFill>
                  <a:srgbClr val="FFFFFF"/>
                </a:solidFill>
              </a:rPr>
              <a:t>)</a:t>
            </a:r>
            <a:endParaRPr lang="en-AU" sz="3200" b="1" dirty="0">
              <a:solidFill>
                <a:srgbClr val="FFFFFF"/>
              </a:solidFill>
            </a:endParaRP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0 w 93612"/>
              <a:gd name="connsiteY3" fmla="*/ 93552 h 93552"/>
            </a:gdLst>
            <a:ahLst/>
            <a:cxnLst>
              <a:cxn ang="0">
                <a:pos x="connsiteX0" y="connsiteY0"/>
              </a:cxn>
              <a:cxn ang="1">
                <a:pos x="connsiteX1" y="connsiteY1"/>
              </a:cxn>
              <a:cxn ang="2">
                <a:pos x="connsiteX2" y="connsiteY2"/>
              </a:cxn>
              <a:cxn ang="3">
                <a:pos x="connsiteX3" y="connsiteY3"/>
              </a:cxn>
            </a:cxnLst>
            <a:rect l="l" t="t" r="r" b="b"/>
            <a:pathLst>
              <a:path w="93612" h="93552">
                <a:moveTo>
                  <a:pt x="0" y="93552"/>
                </a:moveTo>
                <a:lnTo>
                  <a:pt x="93612" y="46898"/>
                </a:lnTo>
                <a:lnTo>
                  <a:pt x="122" y="0"/>
                </a:lnTo>
                <a:lnTo>
                  <a:pt x="0" y="93552"/>
                </a:ln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685800" y="914400"/>
            <a:ext cx="3885772"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objects</a:t>
            </a:r>
          </a:p>
        </p:txBody>
      </p:sp>
      <p:sp>
        <p:nvSpPr>
          <p:cNvPr id="10"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1"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2"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5271747" y="2509832"/>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5243903" y="2454145"/>
            <a:ext cx="77959" cy="77961"/>
          </a:xfrm>
          <a:custGeom>
            <a:avLst/>
            <a:gdLst>
              <a:gd name="connsiteX0" fmla="*/ 11418 w 77959"/>
              <a:gd name="connsiteY0" fmla="*/ 66542 h 77961"/>
              <a:gd name="connsiteX1" fmla="*/ 11418 w 77959"/>
              <a:gd name="connsiteY1" fmla="*/ 11414 h 77961"/>
              <a:gd name="connsiteX2" fmla="*/ 66541 w 77959"/>
              <a:gd name="connsiteY2" fmla="*/ 11414 h 77961"/>
              <a:gd name="connsiteX3" fmla="*/ 66541 w 77959"/>
              <a:gd name="connsiteY3" fmla="*/ 66542 h 77961"/>
              <a:gd name="connsiteX4" fmla="*/ 11418 w 77959"/>
              <a:gd name="connsiteY4" fmla="*/ 66542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18" y="66542"/>
                </a:moveTo>
                <a:cubicBezTo>
                  <a:pt x="-3805" y="51317"/>
                  <a:pt x="-3805" y="26638"/>
                  <a:pt x="11418" y="11414"/>
                </a:cubicBezTo>
                <a:cubicBezTo>
                  <a:pt x="26637" y="-3805"/>
                  <a:pt x="51322" y="-3805"/>
                  <a:pt x="66541" y="11414"/>
                </a:cubicBezTo>
                <a:cubicBezTo>
                  <a:pt x="81765" y="26638"/>
                  <a:pt x="81765" y="51317"/>
                  <a:pt x="66541" y="66542"/>
                </a:cubicBezTo>
                <a:cubicBezTo>
                  <a:pt x="51322" y="81767"/>
                  <a:pt x="26642" y="81767"/>
                  <a:pt x="11418" y="66542"/>
                </a:cubicBez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0 w 93612"/>
              <a:gd name="connsiteY3" fmla="*/ 93552 h 93552"/>
            </a:gdLst>
            <a:ahLst/>
            <a:cxnLst>
              <a:cxn ang="0">
                <a:pos x="connsiteX0" y="connsiteY0"/>
              </a:cxn>
              <a:cxn ang="1">
                <a:pos x="connsiteX1" y="connsiteY1"/>
              </a:cxn>
              <a:cxn ang="2">
                <a:pos x="connsiteX2" y="connsiteY2"/>
              </a:cxn>
              <a:cxn ang="3">
                <a:pos x="connsiteX3" y="connsiteY3"/>
              </a:cxn>
            </a:cxnLst>
            <a:rect l="l" t="t" r="r" b="b"/>
            <a:pathLst>
              <a:path w="93612" h="93552">
                <a:moveTo>
                  <a:pt x="0" y="93552"/>
                </a:moveTo>
                <a:lnTo>
                  <a:pt x="93612" y="46898"/>
                </a:lnTo>
                <a:lnTo>
                  <a:pt x="122" y="0"/>
                </a:lnTo>
                <a:lnTo>
                  <a:pt x="0" y="93552"/>
                </a:ln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2"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3" name="TextBox 1"/>
          <p:cNvSpPr txBox="1"/>
          <p:nvPr/>
        </p:nvSpPr>
        <p:spPr>
          <a:xfrm>
            <a:off x="685800" y="939800"/>
            <a:ext cx="6654198" cy="1547860"/>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objects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4"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5271783" y="2509832"/>
            <a:ext cx="22752" cy="909056"/>
          </a:xfrm>
          <a:custGeom>
            <a:avLst/>
            <a:gdLst>
              <a:gd name="connsiteX0" fmla="*/ 11137 w 22752"/>
              <a:gd name="connsiteY0" fmla="*/ 11137 h 909056"/>
              <a:gd name="connsiteX1" fmla="*/ 11142 w 22752"/>
              <a:gd name="connsiteY1" fmla="*/ 22274 h 909056"/>
              <a:gd name="connsiteX2" fmla="*/ 11616 w 22752"/>
              <a:gd name="connsiteY2" fmla="*/ 897919 h 909056"/>
            </a:gdLst>
            <a:ahLst/>
            <a:cxnLst>
              <a:cxn ang="0">
                <a:pos x="connsiteX0" y="connsiteY0"/>
              </a:cxn>
              <a:cxn ang="1">
                <a:pos x="connsiteX1" y="connsiteY1"/>
              </a:cxn>
              <a:cxn ang="2">
                <a:pos x="connsiteX2" y="connsiteY2"/>
              </a:cxn>
            </a:cxnLst>
            <a:rect l="l" t="t" r="r" b="b"/>
            <a:pathLst>
              <a:path w="22752" h="909056">
                <a:moveTo>
                  <a:pt x="11137" y="11137"/>
                </a:moveTo>
                <a:lnTo>
                  <a:pt x="11142" y="22274"/>
                </a:lnTo>
                <a:lnTo>
                  <a:pt x="11616" y="897919"/>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5243925" y="2454144"/>
            <a:ext cx="77959" cy="77961"/>
          </a:xfrm>
          <a:custGeom>
            <a:avLst/>
            <a:gdLst>
              <a:gd name="connsiteX0" fmla="*/ 11432 w 77959"/>
              <a:gd name="connsiteY0" fmla="*/ 66559 h 77961"/>
              <a:gd name="connsiteX1" fmla="*/ 11404 w 77959"/>
              <a:gd name="connsiteY1" fmla="*/ 11430 h 77961"/>
              <a:gd name="connsiteX2" fmla="*/ 66527 w 77959"/>
              <a:gd name="connsiteY2" fmla="*/ 11402 h 77961"/>
              <a:gd name="connsiteX3" fmla="*/ 66555 w 77959"/>
              <a:gd name="connsiteY3" fmla="*/ 66531 h 77961"/>
              <a:gd name="connsiteX4" fmla="*/ 11432 w 77959"/>
              <a:gd name="connsiteY4" fmla="*/ 66559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32" y="66559"/>
                </a:moveTo>
                <a:cubicBezTo>
                  <a:pt x="-3797" y="51346"/>
                  <a:pt x="-3815" y="26666"/>
                  <a:pt x="11404" y="11430"/>
                </a:cubicBezTo>
                <a:cubicBezTo>
                  <a:pt x="26617" y="-3799"/>
                  <a:pt x="51297" y="-3811"/>
                  <a:pt x="66527" y="11402"/>
                </a:cubicBezTo>
                <a:cubicBezTo>
                  <a:pt x="81757" y="26615"/>
                  <a:pt x="81774" y="51295"/>
                  <a:pt x="66555" y="66531"/>
                </a:cubicBezTo>
                <a:cubicBezTo>
                  <a:pt x="51342" y="81761"/>
                  <a:pt x="26662" y="81772"/>
                  <a:pt x="11432" y="66559"/>
                </a:cubicBez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0 w 93612"/>
              <a:gd name="connsiteY3" fmla="*/ 93552 h 93552"/>
            </a:gdLst>
            <a:ahLst/>
            <a:cxnLst>
              <a:cxn ang="0">
                <a:pos x="connsiteX0" y="connsiteY0"/>
              </a:cxn>
              <a:cxn ang="1">
                <a:pos x="connsiteX1" y="connsiteY1"/>
              </a:cxn>
              <a:cxn ang="2">
                <a:pos x="connsiteX2" y="connsiteY2"/>
              </a:cxn>
              <a:cxn ang="3">
                <a:pos x="connsiteX3" y="connsiteY3"/>
              </a:cxn>
            </a:cxnLst>
            <a:rect l="l" t="t" r="r" b="b"/>
            <a:pathLst>
              <a:path w="93612" h="93552">
                <a:moveTo>
                  <a:pt x="0" y="93552"/>
                </a:moveTo>
                <a:lnTo>
                  <a:pt x="93612" y="46898"/>
                </a:lnTo>
                <a:lnTo>
                  <a:pt x="122" y="0"/>
                </a:lnTo>
                <a:lnTo>
                  <a:pt x="0" y="93552"/>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2" name="TextBox 1"/>
          <p:cNvSpPr txBox="1"/>
          <p:nvPr/>
        </p:nvSpPr>
        <p:spPr>
          <a:xfrm>
            <a:off x="21717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3" name="TextBox 1"/>
          <p:cNvSpPr txBox="1"/>
          <p:nvPr/>
        </p:nvSpPr>
        <p:spPr>
          <a:xfrm>
            <a:off x="685800" y="939800"/>
            <a:ext cx="6654198" cy="1547860"/>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buffer</a:t>
            </a:r>
            <a:r>
              <a:rPr lang="en-US" altLang="zh-CN" sz="2806" dirty="0" smtClean="0">
                <a:latin typeface="Calibri"/>
                <a:cs typeface="Calibri"/>
              </a:rPr>
              <a:t> </a:t>
            </a:r>
            <a:r>
              <a:rPr lang="en-US" altLang="zh-CN" sz="2806" b="1" dirty="0" smtClean="0">
                <a:solidFill>
                  <a:srgbClr val="90A7BF"/>
                </a:solidFill>
                <a:latin typeface="Calibri"/>
                <a:cs typeface="Calibri"/>
              </a:rPr>
              <a:t>objects</a:t>
            </a:r>
            <a:r>
              <a:rPr lang="en-US" altLang="zh-CN" sz="2806" dirty="0" smtClean="0">
                <a:latin typeface="Calibri"/>
                <a:cs typeface="Calibri"/>
              </a:rPr>
              <a:t> </a:t>
            </a:r>
            <a:r>
              <a:rPr lang="en-US" altLang="zh-CN" sz="2806" b="1" dirty="0" smtClean="0">
                <a:solidFill>
                  <a:srgbClr val="90A7BF"/>
                </a:solidFill>
                <a:latin typeface="Calibri"/>
                <a:cs typeface="Calibri"/>
              </a:rPr>
              <a:t>=</a:t>
            </a:r>
            <a:r>
              <a:rPr lang="en-US" altLang="zh-CN" sz="2806" dirty="0" smtClean="0">
                <a:latin typeface="Calibri"/>
                <a:cs typeface="Calibri"/>
              </a:rPr>
              <a:t> </a:t>
            </a:r>
            <a:r>
              <a:rPr lang="en-US" altLang="zh-CN" sz="2806" b="1" dirty="0" smtClean="0">
                <a:solidFill>
                  <a:srgbClr val="90A7BF"/>
                </a:solidFill>
                <a:latin typeface="Calibri"/>
                <a:cs typeface="Calibri"/>
              </a:rPr>
              <a:t>OpenCL</a:t>
            </a:r>
            <a:r>
              <a:rPr lang="en-US" altLang="zh-CN" sz="2806" dirty="0" smtClean="0">
                <a:latin typeface="Calibri"/>
                <a:cs typeface="Calibri"/>
              </a:rPr>
              <a:t> </a:t>
            </a:r>
            <a:r>
              <a:rPr lang="en-US" altLang="zh-CN" sz="2806" b="1" dirty="0" smtClean="0">
                <a:solidFill>
                  <a:srgbClr val="90A7BF"/>
                </a:solidFill>
                <a:latin typeface="Calibri"/>
                <a:cs typeface="Calibri"/>
              </a:rPr>
              <a:t>buffers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4"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
        <p:nvSpPr>
          <p:cNvPr id="16" name="Freeform 3"/>
          <p:cNvSpPr/>
          <p:nvPr/>
        </p:nvSpPr>
        <p:spPr>
          <a:xfrm>
            <a:off x="5262869" y="2492246"/>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3957446" y="3387867"/>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966325" y="3405451"/>
            <a:ext cx="2580761" cy="25698"/>
          </a:xfrm>
          <a:custGeom>
            <a:avLst/>
            <a:gdLst>
              <a:gd name="connsiteX0" fmla="*/ 2569625 w 2580761"/>
              <a:gd name="connsiteY0" fmla="*/ 14561 h 25698"/>
              <a:gd name="connsiteX1" fmla="*/ 2558487 w 2580761"/>
              <a:gd name="connsiteY1" fmla="*/ 14545 h 25698"/>
              <a:gd name="connsiteX2" fmla="*/ 11137 w 2580761"/>
              <a:gd name="connsiteY2" fmla="*/ 11137 h 25698"/>
            </a:gdLst>
            <a:ahLst/>
            <a:cxnLst>
              <a:cxn ang="0">
                <a:pos x="connsiteX0" y="connsiteY0"/>
              </a:cxn>
              <a:cxn ang="1">
                <a:pos x="connsiteX1" y="connsiteY1"/>
              </a:cxn>
              <a:cxn ang="2">
                <a:pos x="connsiteX2" y="connsiteY2"/>
              </a:cxn>
            </a:cxnLst>
            <a:rect l="l" t="t" r="r" b="b"/>
            <a:pathLst>
              <a:path w="2580761" h="25698">
                <a:moveTo>
                  <a:pt x="2569625" y="14561"/>
                </a:moveTo>
                <a:lnTo>
                  <a:pt x="2558487" y="1454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23448 w 93612"/>
              <a:gd name="connsiteY3" fmla="*/ 46809 h 93552"/>
              <a:gd name="connsiteX4" fmla="*/ 0 w 93612"/>
              <a:gd name="connsiteY4" fmla="*/ 93552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612" h="93552">
                <a:moveTo>
                  <a:pt x="0" y="93552"/>
                </a:moveTo>
                <a:lnTo>
                  <a:pt x="93612" y="46898"/>
                </a:lnTo>
                <a:lnTo>
                  <a:pt x="122" y="0"/>
                </a:lnTo>
                <a:lnTo>
                  <a:pt x="23448" y="46809"/>
                </a:lnTo>
                <a:lnTo>
                  <a:pt x="0" y="93552"/>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271761" y="2509832"/>
            <a:ext cx="22469" cy="909079"/>
          </a:xfrm>
          <a:custGeom>
            <a:avLst/>
            <a:gdLst>
              <a:gd name="connsiteX0" fmla="*/ 11137 w 22469"/>
              <a:gd name="connsiteY0" fmla="*/ 11137 h 909079"/>
              <a:gd name="connsiteX1" fmla="*/ 11137 w 22469"/>
              <a:gd name="connsiteY1" fmla="*/ 22274 h 909079"/>
              <a:gd name="connsiteX2" fmla="*/ 11332 w 22469"/>
              <a:gd name="connsiteY2" fmla="*/ 897941 h 909079"/>
            </a:gdLst>
            <a:ahLst/>
            <a:cxnLst>
              <a:cxn ang="0">
                <a:pos x="connsiteX0" y="connsiteY0"/>
              </a:cxn>
              <a:cxn ang="1">
                <a:pos x="connsiteX1" y="connsiteY1"/>
              </a:cxn>
              <a:cxn ang="2">
                <a:pos x="connsiteX2" y="connsiteY2"/>
              </a:cxn>
            </a:cxnLst>
            <a:rect l="l" t="t" r="r" b="b"/>
            <a:pathLst>
              <a:path w="22469" h="909079">
                <a:moveTo>
                  <a:pt x="11137" y="11137"/>
                </a:moveTo>
                <a:lnTo>
                  <a:pt x="11137" y="22274"/>
                </a:lnTo>
                <a:lnTo>
                  <a:pt x="11332" y="897941"/>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5243913" y="2454144"/>
            <a:ext cx="77959" cy="77961"/>
          </a:xfrm>
          <a:custGeom>
            <a:avLst/>
            <a:gdLst>
              <a:gd name="connsiteX0" fmla="*/ 11422 w 77959"/>
              <a:gd name="connsiteY0" fmla="*/ 66550 h 77961"/>
              <a:gd name="connsiteX1" fmla="*/ 11411 w 77959"/>
              <a:gd name="connsiteY1" fmla="*/ 11421 h 77961"/>
              <a:gd name="connsiteX2" fmla="*/ 66534 w 77959"/>
              <a:gd name="connsiteY2" fmla="*/ 11411 h 77961"/>
              <a:gd name="connsiteX3" fmla="*/ 66545 w 77959"/>
              <a:gd name="connsiteY3" fmla="*/ 66539 h 77961"/>
              <a:gd name="connsiteX4" fmla="*/ 11422 w 77959"/>
              <a:gd name="connsiteY4" fmla="*/ 66550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22" y="66550"/>
                </a:moveTo>
                <a:cubicBezTo>
                  <a:pt x="-3802" y="51330"/>
                  <a:pt x="-3808" y="26651"/>
                  <a:pt x="11411" y="11421"/>
                </a:cubicBezTo>
                <a:cubicBezTo>
                  <a:pt x="26629" y="-3802"/>
                  <a:pt x="51309" y="-3808"/>
                  <a:pt x="66534" y="11411"/>
                </a:cubicBezTo>
                <a:cubicBezTo>
                  <a:pt x="81764" y="26629"/>
                  <a:pt x="81769" y="51309"/>
                  <a:pt x="66545" y="66539"/>
                </a:cubicBezTo>
                <a:cubicBezTo>
                  <a:pt x="51332" y="81764"/>
                  <a:pt x="26646" y="81769"/>
                  <a:pt x="11422" y="66550"/>
                </a:cubicBez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2" name="TextBox 1"/>
          <p:cNvSpPr txBox="1"/>
          <p:nvPr/>
        </p:nvSpPr>
        <p:spPr>
          <a:xfrm>
            <a:off x="21717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3" name="TextBox 1"/>
          <p:cNvSpPr txBox="1"/>
          <p:nvPr/>
        </p:nvSpPr>
        <p:spPr>
          <a:xfrm>
            <a:off x="685800" y="939800"/>
            <a:ext cx="7432484" cy="1546577"/>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textures,</a:t>
            </a:r>
            <a:r>
              <a:rPr lang="en-US" altLang="zh-CN" sz="2806" dirty="0" smtClean="0">
                <a:latin typeface="Calibri"/>
                <a:cs typeface="Calibri"/>
              </a:rPr>
              <a:t> </a:t>
            </a:r>
            <a:r>
              <a:rPr lang="en-US" altLang="zh-CN" sz="2806" b="1" dirty="0" smtClean="0">
                <a:solidFill>
                  <a:srgbClr val="90A7BF"/>
                </a:solidFill>
                <a:latin typeface="Calibri"/>
                <a:cs typeface="Calibri"/>
              </a:rPr>
              <a:t>Renderbuffers</a:t>
            </a:r>
            <a:r>
              <a:rPr lang="en-US" altLang="zh-CN" sz="2806" dirty="0" smtClean="0">
                <a:latin typeface="Calibri"/>
                <a:cs typeface="Calibri"/>
              </a:rPr>
              <a:t> </a:t>
            </a:r>
            <a:r>
              <a:rPr lang="en-US" altLang="zh-CN" sz="2806" b="1" dirty="0" smtClean="0">
                <a:solidFill>
                  <a:srgbClr val="90A7BF"/>
                </a:solidFill>
                <a:latin typeface="Calibri"/>
                <a:cs typeface="Calibri"/>
              </a:rPr>
              <a:t>=</a:t>
            </a:r>
            <a:r>
              <a:rPr lang="en-US" altLang="zh-CN" sz="2806" dirty="0" smtClean="0">
                <a:latin typeface="Calibri"/>
                <a:cs typeface="Calibri"/>
              </a:rPr>
              <a:t> </a:t>
            </a:r>
            <a:r>
              <a:rPr lang="en-US" altLang="zh-CN" sz="2806" b="1" dirty="0" smtClean="0">
                <a:solidFill>
                  <a:srgbClr val="90A7BF"/>
                </a:solidFill>
                <a:latin typeface="Calibri"/>
                <a:cs typeface="Calibri"/>
              </a:rPr>
              <a:t>OpenCL</a:t>
            </a:r>
            <a:r>
              <a:rPr lang="en-US" altLang="zh-CN" sz="2806" dirty="0" smtClean="0">
                <a:latin typeface="Calibri"/>
                <a:cs typeface="Calibri"/>
              </a:rPr>
              <a:t> </a:t>
            </a:r>
            <a:r>
              <a:rPr lang="en-US" altLang="zh-CN" sz="2806" b="1" dirty="0" smtClean="0">
                <a:solidFill>
                  <a:srgbClr val="90A7BF"/>
                </a:solidFill>
                <a:latin typeface="Calibri"/>
                <a:cs typeface="Calibri"/>
              </a:rPr>
              <a:t>images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4"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
        <p:nvSpPr>
          <p:cNvPr id="16" name="Freeform 3"/>
          <p:cNvSpPr/>
          <p:nvPr/>
        </p:nvSpPr>
        <p:spPr>
          <a:xfrm>
            <a:off x="5271747" y="2509832"/>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292749" y="3412479"/>
            <a:ext cx="22474" cy="680139"/>
          </a:xfrm>
          <a:custGeom>
            <a:avLst/>
            <a:gdLst>
              <a:gd name="connsiteX0" fmla="*/ 11338 w 22474"/>
              <a:gd name="connsiteY0" fmla="*/ 669001 h 680139"/>
              <a:gd name="connsiteX1" fmla="*/ 11332 w 22474"/>
              <a:gd name="connsiteY1" fmla="*/ 657864 h 680139"/>
              <a:gd name="connsiteX2" fmla="*/ 11137 w 22474"/>
              <a:gd name="connsiteY2" fmla="*/ 11137 h 680139"/>
            </a:gdLst>
            <a:ahLst/>
            <a:cxnLst>
              <a:cxn ang="0">
                <a:pos x="connsiteX0" y="connsiteY0"/>
              </a:cxn>
              <a:cxn ang="1">
                <a:pos x="connsiteX1" y="connsiteY1"/>
              </a:cxn>
              <a:cxn ang="2">
                <a:pos x="connsiteX2" y="connsiteY2"/>
              </a:cxn>
            </a:cxnLst>
            <a:rect l="l" t="t" r="r" b="b"/>
            <a:pathLst>
              <a:path w="22474" h="680139">
                <a:moveTo>
                  <a:pt x="11338" y="669001"/>
                </a:moveTo>
                <a:lnTo>
                  <a:pt x="11332" y="657864"/>
                </a:lnTo>
                <a:lnTo>
                  <a:pt x="11137" y="11137"/>
                </a:lnTo>
              </a:path>
            </a:pathLst>
          </a:custGeom>
          <a:ln w="25400">
            <a:solidFill>
              <a:srgbClr val="C3F86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4265116" y="4070345"/>
            <a:ext cx="77958" cy="77959"/>
          </a:xfrm>
          <a:custGeom>
            <a:avLst/>
            <a:gdLst>
              <a:gd name="connsiteX0" fmla="*/ 66533 w 77958"/>
              <a:gd name="connsiteY0" fmla="*/ 11408 h 77959"/>
              <a:gd name="connsiteX1" fmla="*/ 66550 w 77958"/>
              <a:gd name="connsiteY1" fmla="*/ 66536 h 77959"/>
              <a:gd name="connsiteX2" fmla="*/ 11426 w 77958"/>
              <a:gd name="connsiteY2" fmla="*/ 66552 h 77959"/>
              <a:gd name="connsiteX3" fmla="*/ 11410 w 77958"/>
              <a:gd name="connsiteY3" fmla="*/ 11424 h 77959"/>
              <a:gd name="connsiteX4" fmla="*/ 66533 w 77958"/>
              <a:gd name="connsiteY4" fmla="*/ 11408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59">
                <a:moveTo>
                  <a:pt x="66533" y="11408"/>
                </a:moveTo>
                <a:cubicBezTo>
                  <a:pt x="81758" y="26626"/>
                  <a:pt x="81768" y="51306"/>
                  <a:pt x="66550" y="66536"/>
                </a:cubicBezTo>
                <a:cubicBezTo>
                  <a:pt x="51331" y="81761"/>
                  <a:pt x="26651" y="81766"/>
                  <a:pt x="11426" y="66552"/>
                </a:cubicBezTo>
                <a:cubicBezTo>
                  <a:pt x="-3802" y="51334"/>
                  <a:pt x="-3809" y="26654"/>
                  <a:pt x="11410" y="11424"/>
                </a:cubicBezTo>
                <a:cubicBezTo>
                  <a:pt x="26623" y="-3799"/>
                  <a:pt x="51303" y="-3811"/>
                  <a:pt x="66533" y="11408"/>
                </a:cubicBezTo>
              </a:path>
            </a:pathLst>
          </a:custGeom>
          <a:solidFill>
            <a:srgbClr val="C3F86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457286" y="3412407"/>
            <a:ext cx="22474" cy="680138"/>
          </a:xfrm>
          <a:custGeom>
            <a:avLst/>
            <a:gdLst>
              <a:gd name="connsiteX0" fmla="*/ 11338 w 22474"/>
              <a:gd name="connsiteY0" fmla="*/ 669001 h 680138"/>
              <a:gd name="connsiteX1" fmla="*/ 11332 w 22474"/>
              <a:gd name="connsiteY1" fmla="*/ 657864 h 680138"/>
              <a:gd name="connsiteX2" fmla="*/ 11137 w 22474"/>
              <a:gd name="connsiteY2" fmla="*/ 11137 h 680138"/>
            </a:gdLst>
            <a:ahLst/>
            <a:cxnLst>
              <a:cxn ang="0">
                <a:pos x="connsiteX0" y="connsiteY0"/>
              </a:cxn>
              <a:cxn ang="1">
                <a:pos x="connsiteX1" y="connsiteY1"/>
              </a:cxn>
              <a:cxn ang="2">
                <a:pos x="connsiteX2" y="connsiteY2"/>
              </a:cxn>
            </a:cxnLst>
            <a:rect l="l" t="t" r="r" b="b"/>
            <a:pathLst>
              <a:path w="22474" h="680138">
                <a:moveTo>
                  <a:pt x="11338" y="669001"/>
                </a:moveTo>
                <a:lnTo>
                  <a:pt x="11332" y="657864"/>
                </a:lnTo>
                <a:lnTo>
                  <a:pt x="11137" y="11137"/>
                </a:lnTo>
              </a:path>
            </a:pathLst>
          </a:custGeom>
          <a:ln w="25400">
            <a:solidFill>
              <a:srgbClr val="C3F86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5429653" y="4070272"/>
            <a:ext cx="77958" cy="77959"/>
          </a:xfrm>
          <a:custGeom>
            <a:avLst/>
            <a:gdLst>
              <a:gd name="connsiteX0" fmla="*/ 66533 w 77958"/>
              <a:gd name="connsiteY0" fmla="*/ 11408 h 77959"/>
              <a:gd name="connsiteX1" fmla="*/ 66551 w 77958"/>
              <a:gd name="connsiteY1" fmla="*/ 66536 h 77959"/>
              <a:gd name="connsiteX2" fmla="*/ 11426 w 77958"/>
              <a:gd name="connsiteY2" fmla="*/ 66553 h 77959"/>
              <a:gd name="connsiteX3" fmla="*/ 11405 w 77958"/>
              <a:gd name="connsiteY3" fmla="*/ 11424 h 77959"/>
              <a:gd name="connsiteX4" fmla="*/ 66533 w 77958"/>
              <a:gd name="connsiteY4" fmla="*/ 11408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59">
                <a:moveTo>
                  <a:pt x="66533" y="11408"/>
                </a:moveTo>
                <a:cubicBezTo>
                  <a:pt x="81758" y="26627"/>
                  <a:pt x="81769" y="51306"/>
                  <a:pt x="66551" y="66536"/>
                </a:cubicBezTo>
                <a:cubicBezTo>
                  <a:pt x="51331" y="81761"/>
                  <a:pt x="26651" y="81766"/>
                  <a:pt x="11426" y="66553"/>
                </a:cubicBezTo>
                <a:cubicBezTo>
                  <a:pt x="-3802" y="51334"/>
                  <a:pt x="-3807" y="26654"/>
                  <a:pt x="11405" y="11424"/>
                </a:cubicBezTo>
                <a:cubicBezTo>
                  <a:pt x="26623" y="-3799"/>
                  <a:pt x="51303" y="-3811"/>
                  <a:pt x="66533" y="11408"/>
                </a:cubicBezTo>
              </a:path>
            </a:pathLst>
          </a:custGeom>
          <a:solidFill>
            <a:srgbClr val="C3F86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3966325" y="3405451"/>
            <a:ext cx="2580761" cy="25698"/>
          </a:xfrm>
          <a:custGeom>
            <a:avLst/>
            <a:gdLst>
              <a:gd name="connsiteX0" fmla="*/ 2569625 w 2580761"/>
              <a:gd name="connsiteY0" fmla="*/ 14561 h 25698"/>
              <a:gd name="connsiteX1" fmla="*/ 2558487 w 2580761"/>
              <a:gd name="connsiteY1" fmla="*/ 14545 h 25698"/>
              <a:gd name="connsiteX2" fmla="*/ 11137 w 2580761"/>
              <a:gd name="connsiteY2" fmla="*/ 11137 h 25698"/>
            </a:gdLst>
            <a:ahLst/>
            <a:cxnLst>
              <a:cxn ang="0">
                <a:pos x="connsiteX0" y="connsiteY0"/>
              </a:cxn>
              <a:cxn ang="1">
                <a:pos x="connsiteX1" y="connsiteY1"/>
              </a:cxn>
              <a:cxn ang="2">
                <a:pos x="connsiteX2" y="connsiteY2"/>
              </a:cxn>
            </a:cxnLst>
            <a:rect l="l" t="t" r="r" b="b"/>
            <a:pathLst>
              <a:path w="2580761" h="25698">
                <a:moveTo>
                  <a:pt x="2569625" y="14561"/>
                </a:moveTo>
                <a:lnTo>
                  <a:pt x="2558487" y="14545"/>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23448 w 93612"/>
              <a:gd name="connsiteY3" fmla="*/ 46809 h 93552"/>
              <a:gd name="connsiteX4" fmla="*/ 0 w 93612"/>
              <a:gd name="connsiteY4" fmla="*/ 93552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612" h="93552">
                <a:moveTo>
                  <a:pt x="0" y="93552"/>
                </a:moveTo>
                <a:lnTo>
                  <a:pt x="93612" y="46898"/>
                </a:lnTo>
                <a:lnTo>
                  <a:pt x="122" y="0"/>
                </a:lnTo>
                <a:lnTo>
                  <a:pt x="23448" y="46809"/>
                </a:lnTo>
                <a:lnTo>
                  <a:pt x="0" y="93552"/>
                </a:ln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5271747" y="2509832"/>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5243903" y="2454145"/>
            <a:ext cx="77959" cy="77961"/>
          </a:xfrm>
          <a:custGeom>
            <a:avLst/>
            <a:gdLst>
              <a:gd name="connsiteX0" fmla="*/ 11418 w 77959"/>
              <a:gd name="connsiteY0" fmla="*/ 66542 h 77961"/>
              <a:gd name="connsiteX1" fmla="*/ 11418 w 77959"/>
              <a:gd name="connsiteY1" fmla="*/ 11414 h 77961"/>
              <a:gd name="connsiteX2" fmla="*/ 66541 w 77959"/>
              <a:gd name="connsiteY2" fmla="*/ 11414 h 77961"/>
              <a:gd name="connsiteX3" fmla="*/ 66541 w 77959"/>
              <a:gd name="connsiteY3" fmla="*/ 66542 h 77961"/>
              <a:gd name="connsiteX4" fmla="*/ 11418 w 77959"/>
              <a:gd name="connsiteY4" fmla="*/ 66542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18" y="66542"/>
                </a:moveTo>
                <a:cubicBezTo>
                  <a:pt x="-3805" y="51317"/>
                  <a:pt x="-3805" y="26638"/>
                  <a:pt x="11418" y="11414"/>
                </a:cubicBezTo>
                <a:cubicBezTo>
                  <a:pt x="26637" y="-3805"/>
                  <a:pt x="51322" y="-3805"/>
                  <a:pt x="66541" y="11414"/>
                </a:cubicBezTo>
                <a:cubicBezTo>
                  <a:pt x="81765" y="26638"/>
                  <a:pt x="81765" y="51317"/>
                  <a:pt x="66541" y="66542"/>
                </a:cubicBezTo>
                <a:cubicBezTo>
                  <a:pt x="51322" y="81767"/>
                  <a:pt x="26642" y="81767"/>
                  <a:pt x="11418" y="66542"/>
                </a:cubicBez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5"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6"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7" name="TextBox 1"/>
          <p:cNvSpPr txBox="1"/>
          <p:nvPr/>
        </p:nvSpPr>
        <p:spPr>
          <a:xfrm>
            <a:off x="685800" y="939800"/>
            <a:ext cx="6654198" cy="1547860"/>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OpenCL</a:t>
            </a:r>
            <a:r>
              <a:rPr lang="en-US" altLang="zh-CN" sz="2806" dirty="0" smtClean="0">
                <a:latin typeface="Calibri"/>
                <a:cs typeface="Calibri"/>
              </a:rPr>
              <a:t> </a:t>
            </a:r>
            <a:r>
              <a:rPr lang="en-US" altLang="zh-CN" sz="2806" b="1" dirty="0" smtClean="0">
                <a:solidFill>
                  <a:srgbClr val="90A7BF"/>
                </a:solidFill>
                <a:latin typeface="Calibri"/>
                <a:cs typeface="Calibri"/>
              </a:rPr>
              <a:t>joins</a:t>
            </a:r>
            <a:r>
              <a:rPr lang="en-US" altLang="zh-CN" sz="2806" dirty="0" smtClean="0">
                <a:latin typeface="Calibri"/>
                <a:cs typeface="Calibri"/>
              </a:rPr>
              <a:t> </a:t>
            </a:r>
            <a:r>
              <a:rPr lang="en-US" altLang="zh-CN" sz="2806" b="1" dirty="0" smtClean="0">
                <a:solidFill>
                  <a:srgbClr val="90A7BF"/>
                </a:solidFill>
                <a:latin typeface="Calibri"/>
                <a:cs typeface="Calibri"/>
              </a:rPr>
              <a:t>the</a:t>
            </a:r>
            <a:r>
              <a:rPr lang="en-US" altLang="zh-CN" sz="2806" dirty="0" smtClean="0">
                <a:latin typeface="Calibri"/>
                <a:cs typeface="Calibri"/>
              </a:rPr>
              <a:t> </a:t>
            </a:r>
            <a:r>
              <a:rPr lang="en-US" altLang="zh-CN" sz="2806" b="1" dirty="0" smtClean="0">
                <a:solidFill>
                  <a:srgbClr val="90A7BF"/>
                </a:solidFill>
                <a:latin typeface="Calibri"/>
                <a:cs typeface="Calibri"/>
              </a:rPr>
              <a:t>party</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8" name="TextBox 1"/>
          <p:cNvSpPr txBox="1"/>
          <p:nvPr/>
        </p:nvSpPr>
        <p:spPr>
          <a:xfrm>
            <a:off x="4406900" y="3898900"/>
            <a:ext cx="844112" cy="922338"/>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Modify</a:t>
            </a:r>
            <a:r>
              <a:rPr lang="en-US" altLang="zh-CN" sz="1578" dirty="0" smtClean="0">
                <a:latin typeface="Calibri"/>
                <a:cs typeface="Calibri"/>
              </a:rPr>
              <a:t> </a:t>
            </a:r>
            <a:r>
              <a:rPr lang="en-US" altLang="zh-CN" sz="1578" b="1" dirty="0" smtClean="0">
                <a:solidFill>
                  <a:srgbClr val="FFFFFF"/>
                </a:solidFill>
                <a:latin typeface="Calibri"/>
                <a:cs typeface="Calibri"/>
              </a:rPr>
              <a:t>or</a:t>
            </a:r>
          </a:p>
          <a:p>
            <a:pPr>
              <a:lnSpc>
                <a:spcPts val="1700"/>
              </a:lnSpc>
              <a:tabLst/>
            </a:pPr>
            <a:r>
              <a:rPr lang="en-US" altLang="zh-CN" sz="1578" b="1" dirty="0" smtClean="0">
                <a:solidFill>
                  <a:srgbClr val="FFFFFF"/>
                </a:solidFill>
                <a:latin typeface="Calibri"/>
                <a:cs typeface="Calibri"/>
              </a:rPr>
              <a:t>Generate</a:t>
            </a:r>
          </a:p>
          <a:p>
            <a:pPr>
              <a:lnSpc>
                <a:spcPts val="1700"/>
              </a:lnSpc>
              <a:tabLst/>
            </a:pPr>
            <a:r>
              <a:rPr lang="en-US" altLang="zh-CN" sz="1578" b="1" dirty="0" smtClean="0">
                <a:solidFill>
                  <a:srgbClr val="FFFFFF"/>
                </a:solidFill>
                <a:latin typeface="Calibri"/>
                <a:cs typeface="Calibri"/>
              </a:rPr>
              <a:t>Vertex</a:t>
            </a:r>
          </a:p>
          <a:p>
            <a:pPr>
              <a:lnSpc>
                <a:spcPts val="1700"/>
              </a:lnSpc>
              <a:tabLst/>
            </a:pPr>
            <a:r>
              <a:rPr lang="en-US" altLang="zh-CN" sz="1578" b="1" dirty="0" smtClean="0">
                <a:solidFill>
                  <a:srgbClr val="FFFFFF"/>
                </a:solidFill>
                <a:latin typeface="Calibri"/>
                <a:cs typeface="Calibri"/>
              </a:rPr>
              <a:t>Data</a:t>
            </a:r>
          </a:p>
        </p:txBody>
      </p:sp>
      <p:sp>
        <p:nvSpPr>
          <p:cNvPr id="19" name="TextBox 1"/>
          <p:cNvSpPr txBox="1"/>
          <p:nvPr/>
        </p:nvSpPr>
        <p:spPr>
          <a:xfrm>
            <a:off x="5626100" y="3886200"/>
            <a:ext cx="633965" cy="704330"/>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Post</a:t>
            </a:r>
          </a:p>
          <a:p>
            <a:pPr>
              <a:lnSpc>
                <a:spcPts val="1700"/>
              </a:lnSpc>
              <a:tabLst/>
            </a:pPr>
            <a:r>
              <a:rPr lang="en-US" altLang="zh-CN" sz="1578" b="1" dirty="0" smtClean="0">
                <a:solidFill>
                  <a:srgbClr val="FFFFFF"/>
                </a:solidFill>
                <a:latin typeface="Calibri"/>
                <a:cs typeface="Calibri"/>
              </a:rPr>
              <a:t>Process</a:t>
            </a:r>
          </a:p>
          <a:p>
            <a:pPr>
              <a:lnSpc>
                <a:spcPts val="1700"/>
              </a:lnSpc>
              <a:tabLst/>
            </a:pPr>
            <a:r>
              <a:rPr lang="en-US" altLang="zh-CN" sz="1578" b="1" dirty="0" smtClean="0">
                <a:solidFill>
                  <a:srgbClr val="FFFFFF"/>
                </a:solidFill>
                <a:latin typeface="Calibri"/>
                <a:cs typeface="Calibri"/>
              </a:rPr>
              <a:t>Images</a:t>
            </a:r>
          </a:p>
        </p:txBody>
      </p:sp>
      <p:sp>
        <p:nvSpPr>
          <p:cNvPr id="20"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4197573"/>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4832389"/>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4 h 423210"/>
              <a:gd name="connsiteX3" fmla="*/ 16705 w 423210"/>
              <a:gd name="connsiteY3" fmla="*/ 406504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4"/>
                </a:lnTo>
                <a:lnTo>
                  <a:pt x="16705" y="406504"/>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5467205"/>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4"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pic>
        <p:nvPicPr>
          <p:cNvPr id="15" name="Picture 3"/>
          <p:cNvPicPr>
            <a:picLocks noChangeAspect="1" noChangeArrowheads="1"/>
          </p:cNvPicPr>
          <p:nvPr/>
        </p:nvPicPr>
        <p:blipFill>
          <a:blip r:embed="rId7"/>
          <a:srcRect/>
          <a:stretch>
            <a:fillRect/>
          </a:stretch>
        </p:blipFill>
        <p:spPr bwMode="auto">
          <a:xfrm>
            <a:off x="1193800" y="4203700"/>
            <a:ext cx="406400" cy="419100"/>
          </a:xfrm>
          <a:prstGeom prst="rect">
            <a:avLst/>
          </a:prstGeom>
          <a:noFill/>
        </p:spPr>
      </p:pic>
      <p:pic>
        <p:nvPicPr>
          <p:cNvPr id="16" name="Picture 3"/>
          <p:cNvPicPr>
            <a:picLocks noChangeAspect="1" noChangeArrowheads="1"/>
          </p:cNvPicPr>
          <p:nvPr/>
        </p:nvPicPr>
        <p:blipFill>
          <a:blip r:embed="rId8"/>
          <a:srcRect/>
          <a:stretch>
            <a:fillRect/>
          </a:stretch>
        </p:blipFill>
        <p:spPr bwMode="auto">
          <a:xfrm>
            <a:off x="1193800" y="4838700"/>
            <a:ext cx="406400" cy="419100"/>
          </a:xfrm>
          <a:prstGeom prst="rect">
            <a:avLst/>
          </a:prstGeom>
          <a:noFill/>
        </p:spPr>
      </p:pic>
      <p:pic>
        <p:nvPicPr>
          <p:cNvPr id="17" name="Picture 3"/>
          <p:cNvPicPr>
            <a:picLocks noChangeAspect="1" noChangeArrowheads="1"/>
          </p:cNvPicPr>
          <p:nvPr/>
        </p:nvPicPr>
        <p:blipFill>
          <a:blip r:embed="rId9"/>
          <a:srcRect/>
          <a:stretch>
            <a:fillRect/>
          </a:stretch>
        </p:blipFill>
        <p:spPr bwMode="auto">
          <a:xfrm>
            <a:off x="1193800" y="5473700"/>
            <a:ext cx="406400" cy="406400"/>
          </a:xfrm>
          <a:prstGeom prst="rect">
            <a:avLst/>
          </a:prstGeom>
          <a:noFill/>
        </p:spPr>
      </p:pic>
      <p:pic>
        <p:nvPicPr>
          <p:cNvPr id="18" name="Picture 3"/>
          <p:cNvPicPr>
            <a:picLocks noChangeAspect="1" noChangeArrowheads="1"/>
          </p:cNvPicPr>
          <p:nvPr/>
        </p:nvPicPr>
        <p:blipFill>
          <a:blip r:embed="rId10"/>
          <a:srcRect/>
          <a:stretch>
            <a:fillRect/>
          </a:stretch>
        </p:blipFill>
        <p:spPr bwMode="auto">
          <a:xfrm>
            <a:off x="6896100" y="2552700"/>
            <a:ext cx="2438400" cy="2438400"/>
          </a:xfrm>
          <a:prstGeom prst="rect">
            <a:avLst/>
          </a:prstGeom>
          <a:noFill/>
        </p:spPr>
      </p:pic>
      <p:sp>
        <p:nvSpPr>
          <p:cNvPr id="2" name="TextBox 1"/>
          <p:cNvSpPr txBox="1"/>
          <p:nvPr/>
        </p:nvSpPr>
        <p:spPr>
          <a:xfrm>
            <a:off x="1727200" y="4902200"/>
            <a:ext cx="3629302" cy="1013867"/>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destined?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How</a:t>
            </a:r>
            <a:r>
              <a:rPr lang="en-US" altLang="zh-CN" sz="2455" dirty="0" smtClean="0">
                <a:latin typeface="Calibri"/>
                <a:cs typeface="Calibri"/>
              </a:rPr>
              <a:t> </a:t>
            </a:r>
            <a:r>
              <a:rPr lang="en-US" altLang="zh-CN" sz="2455" b="1" dirty="0" smtClean="0">
                <a:solidFill>
                  <a:srgbClr val="FFFFFF"/>
                </a:solidFill>
                <a:latin typeface="Calibri"/>
                <a:cs typeface="Calibri"/>
              </a:rPr>
              <a:t>hard</a:t>
            </a:r>
            <a:r>
              <a:rPr lang="en-US" altLang="zh-CN" sz="2455" dirty="0" smtClean="0">
                <a:latin typeface="Calibri"/>
                <a:cs typeface="Calibri"/>
              </a:rPr>
              <a:t> </a:t>
            </a: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working?</a:t>
            </a:r>
          </a:p>
        </p:txBody>
      </p:sp>
      <p:sp>
        <p:nvSpPr>
          <p:cNvPr id="19"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20" name="TextBox 1"/>
          <p:cNvSpPr txBox="1"/>
          <p:nvPr/>
        </p:nvSpPr>
        <p:spPr>
          <a:xfrm>
            <a:off x="1727200" y="2400300"/>
            <a:ext cx="4773019" cy="2282419"/>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now?</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42484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Development Tasks:</a:t>
            </a:r>
          </a:p>
        </p:txBody>
      </p:sp>
      <p:sp>
        <p:nvSpPr>
          <p:cNvPr id="5" name="TextBox 4"/>
          <p:cNvSpPr txBox="1"/>
          <p:nvPr/>
        </p:nvSpPr>
        <p:spPr>
          <a:xfrm>
            <a:off x="697706" y="2103437"/>
            <a:ext cx="9133510" cy="3493264"/>
          </a:xfrm>
          <a:prstGeom prst="rect">
            <a:avLst/>
          </a:prstGeom>
          <a:noFill/>
        </p:spPr>
        <p:txBody>
          <a:bodyPr wrap="none" lIns="0" tIns="0" rIns="0" rtlCol="0">
            <a:spAutoFit/>
          </a:bodyPr>
          <a:lstStyle/>
          <a:p>
            <a:pPr>
              <a:defRPr/>
            </a:pPr>
            <a:r>
              <a:rPr lang="en-US" sz="3200" dirty="0">
                <a:solidFill>
                  <a:srgbClr val="FFFFFF"/>
                </a:solidFill>
              </a:rPr>
              <a:t>Determine what you want to parallelize</a:t>
            </a:r>
          </a:p>
          <a:p>
            <a:pPr>
              <a:defRPr/>
            </a:pPr>
            <a:endParaRPr lang="en-US" sz="3200" dirty="0" smtClean="0">
              <a:solidFill>
                <a:srgbClr val="FFFFFF"/>
              </a:solidFill>
            </a:endParaRPr>
          </a:p>
          <a:p>
            <a:pPr>
              <a:defRPr/>
            </a:pPr>
            <a:r>
              <a:rPr lang="en-US" sz="3200" dirty="0" smtClean="0">
                <a:solidFill>
                  <a:srgbClr val="FFFFFF"/>
                </a:solidFill>
              </a:rPr>
              <a:t>Write </a:t>
            </a:r>
            <a:r>
              <a:rPr lang="en-US" sz="3200" dirty="0">
                <a:solidFill>
                  <a:srgbClr val="FFFFFF"/>
                </a:solidFill>
              </a:rPr>
              <a:t>your kernels and auxiliary </a:t>
            </a:r>
            <a:r>
              <a:rPr lang="en-US" sz="3200" dirty="0" err="1">
                <a:solidFill>
                  <a:srgbClr val="FFFFFF"/>
                </a:solidFill>
              </a:rPr>
              <a:t>OpenCL</a:t>
            </a:r>
            <a:r>
              <a:rPr lang="en-US" sz="3200" dirty="0">
                <a:solidFill>
                  <a:srgbClr val="FFFFFF"/>
                </a:solidFill>
              </a:rPr>
              <a:t> routines </a:t>
            </a:r>
          </a:p>
          <a:p>
            <a:pPr>
              <a:defRPr/>
            </a:pPr>
            <a:endParaRPr lang="en-US" sz="3200" dirty="0" smtClean="0">
              <a:solidFill>
                <a:srgbClr val="FFFFFF"/>
              </a:solidFill>
            </a:endParaRPr>
          </a:p>
          <a:p>
            <a:pPr>
              <a:defRPr/>
            </a:pPr>
            <a:r>
              <a:rPr lang="en-US" sz="3200" dirty="0" smtClean="0">
                <a:solidFill>
                  <a:srgbClr val="FFFFFF"/>
                </a:solidFill>
              </a:rPr>
              <a:t>Set </a:t>
            </a:r>
            <a:r>
              <a:rPr lang="en-US" sz="3200" dirty="0">
                <a:solidFill>
                  <a:srgbClr val="FFFFFF"/>
                </a:solidFill>
              </a:rPr>
              <a:t>up the context</a:t>
            </a:r>
          </a:p>
          <a:p>
            <a:pPr>
              <a:defRPr/>
            </a:pPr>
            <a:endParaRPr lang="en-US" sz="3200" dirty="0" smtClean="0">
              <a:solidFill>
                <a:srgbClr val="FFFFFF"/>
              </a:solidFill>
            </a:endParaRPr>
          </a:p>
          <a:p>
            <a:pPr>
              <a:defRPr/>
            </a:pPr>
            <a:r>
              <a:rPr lang="en-US" sz="3200" dirty="0" smtClean="0">
                <a:solidFill>
                  <a:srgbClr val="FFFFFF"/>
                </a:solidFill>
              </a:rPr>
              <a:t>Write </a:t>
            </a:r>
            <a:r>
              <a:rPr lang="en-US" sz="3200" dirty="0">
                <a:solidFill>
                  <a:srgbClr val="FFFFFF"/>
                </a:solidFill>
              </a:rPr>
              <a:t>code to compile and build your </a:t>
            </a:r>
            <a:r>
              <a:rPr lang="en-US" sz="3200" dirty="0" err="1">
                <a:solidFill>
                  <a:srgbClr val="FFFFFF"/>
                </a:solidFill>
              </a:rPr>
              <a:t>OpenCL</a:t>
            </a:r>
            <a:r>
              <a:rPr lang="en-US" sz="3200" dirty="0">
                <a:solidFill>
                  <a:srgbClr val="FFFFFF"/>
                </a:solidFill>
              </a:rPr>
              <a:t> program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42484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Development Tasks:</a:t>
            </a:r>
          </a:p>
        </p:txBody>
      </p:sp>
      <p:sp>
        <p:nvSpPr>
          <p:cNvPr id="5" name="TextBox 4"/>
          <p:cNvSpPr txBox="1"/>
          <p:nvPr/>
        </p:nvSpPr>
        <p:spPr>
          <a:xfrm>
            <a:off x="697706" y="2103437"/>
            <a:ext cx="9372600" cy="3493264"/>
          </a:xfrm>
          <a:prstGeom prst="rect">
            <a:avLst/>
          </a:prstGeom>
          <a:noFill/>
        </p:spPr>
        <p:txBody>
          <a:bodyPr wrap="square" lIns="0" tIns="0" rIns="0" rtlCol="0">
            <a:spAutoFit/>
          </a:bodyPr>
          <a:lstStyle/>
          <a:p>
            <a:pPr>
              <a:defRPr/>
            </a:pPr>
            <a:r>
              <a:rPr lang="en-US" sz="3200" dirty="0" err="1">
                <a:solidFill>
                  <a:srgbClr val="FFFFFF"/>
                </a:solidFill>
              </a:rPr>
              <a:t>Enqueue</a:t>
            </a:r>
            <a:r>
              <a:rPr lang="en-US" sz="3200" dirty="0">
                <a:solidFill>
                  <a:srgbClr val="FFFFFF"/>
                </a:solidFill>
              </a:rPr>
              <a:t> commands to the command queues to control the sequence and synchronization of kernel execution, reading and writing of data, and manipulation of memory </a:t>
            </a:r>
            <a:r>
              <a:rPr lang="en-US" sz="3200" dirty="0" smtClean="0">
                <a:solidFill>
                  <a:srgbClr val="FFFFFF"/>
                </a:solidFill>
              </a:rPr>
              <a:t>objects</a:t>
            </a:r>
          </a:p>
          <a:p>
            <a:pPr>
              <a:defRPr/>
            </a:pPr>
            <a:endParaRPr lang="en-US" sz="3200" dirty="0">
              <a:solidFill>
                <a:srgbClr val="FFFFFF"/>
              </a:solidFill>
            </a:endParaRPr>
          </a:p>
          <a:p>
            <a:pPr>
              <a:defRPr/>
            </a:pPr>
            <a:r>
              <a:rPr lang="en-US" sz="3200" dirty="0" err="1">
                <a:solidFill>
                  <a:srgbClr val="FFFFFF"/>
                </a:solidFill>
              </a:rPr>
              <a:t>Enqueue</a:t>
            </a:r>
            <a:r>
              <a:rPr lang="en-US" sz="3200" dirty="0">
                <a:solidFill>
                  <a:srgbClr val="FFFFFF"/>
                </a:solidFill>
              </a:rPr>
              <a:t> commands to read the output of the work-items into host memory </a:t>
            </a:r>
          </a:p>
        </p:txBody>
      </p:sp>
    </p:spTree>
    <p:extLst>
      <p:ext uri="{BB962C8B-B14F-4D97-AF65-F5344CB8AC3E}">
        <p14:creationId xmlns:p14="http://schemas.microsoft.com/office/powerpoint/2010/main" val="1473774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Tree>
    <p:extLst>
      <p:ext uri="{BB962C8B-B14F-4D97-AF65-F5344CB8AC3E}">
        <p14:creationId xmlns:p14="http://schemas.microsoft.com/office/powerpoint/2010/main" val="1000280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1807619"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Kernels:</a:t>
            </a:r>
          </a:p>
        </p:txBody>
      </p:sp>
      <p:sp>
        <p:nvSpPr>
          <p:cNvPr id="5" name="TextBox 1"/>
          <p:cNvSpPr txBox="1"/>
          <p:nvPr/>
        </p:nvSpPr>
        <p:spPr>
          <a:xfrm>
            <a:off x="621506" y="2789237"/>
            <a:ext cx="9829800" cy="3000821"/>
          </a:xfrm>
          <a:prstGeom prst="rect">
            <a:avLst/>
          </a:prstGeom>
          <a:noFill/>
        </p:spPr>
        <p:txBody>
          <a:bodyPr wrap="square" lIns="0" tIns="0" rIns="0" rtlCol="0">
            <a:spAutoFit/>
          </a:bodyPr>
          <a:lstStyle/>
          <a:p>
            <a:pPr>
              <a:defRPr/>
            </a:pPr>
            <a:r>
              <a:rPr lang="en-US" sz="3200" dirty="0">
                <a:solidFill>
                  <a:srgbClr val="FFFFFF"/>
                </a:solidFill>
              </a:rPr>
              <a:t>When you write a set of instructions in the </a:t>
            </a:r>
            <a:r>
              <a:rPr lang="en-US" sz="3200" dirty="0" err="1">
                <a:solidFill>
                  <a:srgbClr val="FFFFFF"/>
                </a:solidFill>
              </a:rPr>
              <a:t>OpenCL</a:t>
            </a:r>
            <a:r>
              <a:rPr lang="en-US" sz="3200" dirty="0">
                <a:solidFill>
                  <a:srgbClr val="FFFFFF"/>
                </a:solidFill>
              </a:rPr>
              <a:t> C language intended for compilation and execution on a device you’re creating an </a:t>
            </a:r>
            <a:r>
              <a:rPr lang="en-US" sz="3200" dirty="0" err="1">
                <a:solidFill>
                  <a:srgbClr val="FFFFFF"/>
                </a:solidFill>
              </a:rPr>
              <a:t>OpenCL</a:t>
            </a:r>
            <a:r>
              <a:rPr lang="en-US" sz="3200" dirty="0">
                <a:solidFill>
                  <a:srgbClr val="FFFFFF"/>
                </a:solidFill>
              </a:rPr>
              <a:t> kernel (also called a kernel function of a compute kernel)</a:t>
            </a: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6"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7"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8"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9"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0" name="TextBox 1"/>
          <p:cNvSpPr txBox="1"/>
          <p:nvPr/>
        </p:nvSpPr>
        <p:spPr>
          <a:xfrm>
            <a:off x="2501900" y="5054600"/>
            <a:ext cx="1384995"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Terminology</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3731791"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p:txBody>
      </p:sp>
      <p:sp>
        <p:nvSpPr>
          <p:cNvPr id="6" name="TextBox 1"/>
          <p:cNvSpPr txBox="1"/>
          <p:nvPr/>
        </p:nvSpPr>
        <p:spPr>
          <a:xfrm>
            <a:off x="685800" y="2387600"/>
            <a:ext cx="1447800" cy="241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cl_device_id</a:t>
            </a:r>
            <a:r>
              <a:rPr lang="en-US" altLang="zh-CN" sz="1578" dirty="0" smtClean="0">
                <a:solidFill>
                  <a:srgbClr val="FFFFFF"/>
                </a:solidFill>
                <a:latin typeface="Monaco" pitchFamily="18" charset="0"/>
                <a:cs typeface="Monaco" pitchFamily="18" charset="0"/>
              </a:rPr>
              <a:t> </a:t>
            </a:r>
          </a:p>
        </p:txBody>
      </p:sp>
      <p:sp>
        <p:nvSpPr>
          <p:cNvPr id="7" name="TextBox 1"/>
          <p:cNvSpPr txBox="1"/>
          <p:nvPr/>
        </p:nvSpPr>
        <p:spPr>
          <a:xfrm>
            <a:off x="685800" y="2921000"/>
            <a:ext cx="1320800" cy="241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onaco" pitchFamily="18" charset="0"/>
                <a:cs typeface="Monaco" pitchFamily="18" charset="0"/>
              </a:rPr>
              <a:t> </a:t>
            </a:r>
          </a:p>
        </p:txBody>
      </p:sp>
      <p:sp>
        <p:nvSpPr>
          <p:cNvPr id="8" name="TextBox 1"/>
          <p:cNvSpPr txBox="1"/>
          <p:nvPr/>
        </p:nvSpPr>
        <p:spPr>
          <a:xfrm>
            <a:off x="685800" y="3467100"/>
            <a:ext cx="19304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cl_command_queue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469213" y="2527004"/>
            <a:ext cx="1135986" cy="22274"/>
          </a:xfrm>
          <a:custGeom>
            <a:avLst/>
            <a:gdLst>
              <a:gd name="connsiteX0" fmla="*/ 1124850 w 1135986"/>
              <a:gd name="connsiteY0" fmla="*/ 11137 h 22274"/>
              <a:gd name="connsiteX1" fmla="*/ 24585 w 1135986"/>
              <a:gd name="connsiteY1" fmla="*/ 11137 h 22274"/>
              <a:gd name="connsiteX2" fmla="*/ 11137 w 1135986"/>
              <a:gd name="connsiteY2" fmla="*/ 11137 h 22274"/>
            </a:gdLst>
            <a:ahLst/>
            <a:cxnLst>
              <a:cxn ang="0">
                <a:pos x="connsiteX0" y="connsiteY0"/>
              </a:cxn>
              <a:cxn ang="1">
                <a:pos x="connsiteX1" y="connsiteY1"/>
              </a:cxn>
              <a:cxn ang="2">
                <a:pos x="connsiteX2" y="connsiteY2"/>
              </a:cxn>
            </a:cxnLst>
            <a:rect l="l" t="t" r="r" b="b"/>
            <a:pathLst>
              <a:path w="1135986" h="22274">
                <a:moveTo>
                  <a:pt x="1124850" y="11137"/>
                </a:moveTo>
                <a:lnTo>
                  <a:pt x="24585" y="11137"/>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3397937" y="2491365"/>
            <a:ext cx="93552" cy="93552"/>
          </a:xfrm>
          <a:custGeom>
            <a:avLst/>
            <a:gdLst>
              <a:gd name="connsiteX0" fmla="*/ 93552 w 93552"/>
              <a:gd name="connsiteY0" fmla="*/ 0 h 93552"/>
              <a:gd name="connsiteX1" fmla="*/ 0 w 93552"/>
              <a:gd name="connsiteY1" fmla="*/ 46776 h 93552"/>
              <a:gd name="connsiteX2" fmla="*/ 93552 w 93552"/>
              <a:gd name="connsiteY2" fmla="*/ 93552 h 93552"/>
              <a:gd name="connsiteX3" fmla="*/ 93552 w 93552"/>
              <a:gd name="connsiteY3" fmla="*/ 0 h 93552"/>
            </a:gdLst>
            <a:ahLst/>
            <a:cxnLst>
              <a:cxn ang="0">
                <a:pos x="connsiteX0" y="connsiteY0"/>
              </a:cxn>
              <a:cxn ang="1">
                <a:pos x="connsiteX1" y="connsiteY1"/>
              </a:cxn>
              <a:cxn ang="2">
                <a:pos x="connsiteX2" y="connsiteY2"/>
              </a:cxn>
              <a:cxn ang="3">
                <a:pos x="connsiteX3" y="connsiteY3"/>
              </a:cxn>
            </a:cxnLst>
            <a:rect l="l" t="t" r="r" b="b"/>
            <a:pathLst>
              <a:path w="93552" h="93552">
                <a:moveTo>
                  <a:pt x="93552" y="0"/>
                </a:moveTo>
                <a:lnTo>
                  <a:pt x="0" y="46776"/>
                </a:lnTo>
                <a:lnTo>
                  <a:pt x="93552" y="93552"/>
                </a:lnTo>
                <a:lnTo>
                  <a:pt x="9355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863600"/>
            <a:ext cx="3714033" cy="3504806"/>
          </a:xfrm>
          <a:prstGeom prst="rect">
            <a:avLst/>
          </a:prstGeom>
          <a:noFill/>
        </p:spPr>
        <p:txBody>
          <a:bodyPr wrap="none" lIns="0" tIns="0" rIns="0" rtlCol="0">
            <a:spAutoFit/>
          </a:bodyPr>
          <a:lstStyle/>
          <a:p>
            <a:pPr>
              <a:lnSpc>
                <a:spcPts val="4500"/>
              </a:lnSpc>
              <a:tabLst>
                <a:tab pos="25400" algn="l"/>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a:p>
            <a:pPr>
              <a:lnSpc>
                <a:spcPts val="4000"/>
              </a:lnSpc>
              <a:tabLst>
                <a:tab pos="25400" algn="l"/>
              </a:tabLst>
            </a:pPr>
            <a:r>
              <a:rPr lang="en-US" altLang="zh-CN" dirty="0" smtClean="0">
                <a:latin typeface="Calibri"/>
                <a:cs typeface="Calibri"/>
              </a:rPr>
              <a:t>	</a:t>
            </a:r>
            <a:r>
              <a:rPr lang="en-US" altLang="zh-CN" sz="3156" dirty="0" smtClean="0">
                <a:solidFill>
                  <a:srgbClr val="8E8E93"/>
                </a:solidFill>
                <a:latin typeface="Calibri"/>
                <a:cs typeface="Calibri"/>
              </a:rPr>
              <a:t> </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cl_device_id</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2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1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cl_command_queue</a:t>
            </a:r>
          </a:p>
        </p:txBody>
      </p:sp>
      <p:sp>
        <p:nvSpPr>
          <p:cNvPr id="7" name="TextBox 1"/>
          <p:cNvSpPr txBox="1"/>
          <p:nvPr/>
        </p:nvSpPr>
        <p:spPr>
          <a:xfrm>
            <a:off x="4800600" y="2400300"/>
            <a:ext cx="1020905"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Renderer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469213" y="3358276"/>
            <a:ext cx="1135986" cy="22274"/>
          </a:xfrm>
          <a:custGeom>
            <a:avLst/>
            <a:gdLst>
              <a:gd name="connsiteX0" fmla="*/ 1124850 w 1135986"/>
              <a:gd name="connsiteY0" fmla="*/ 11137 h 22274"/>
              <a:gd name="connsiteX1" fmla="*/ 24585 w 1135986"/>
              <a:gd name="connsiteY1" fmla="*/ 11137 h 22274"/>
              <a:gd name="connsiteX2" fmla="*/ 11137 w 1135986"/>
              <a:gd name="connsiteY2" fmla="*/ 11137 h 22274"/>
            </a:gdLst>
            <a:ahLst/>
            <a:cxnLst>
              <a:cxn ang="0">
                <a:pos x="connsiteX0" y="connsiteY0"/>
              </a:cxn>
              <a:cxn ang="1">
                <a:pos x="connsiteX1" y="connsiteY1"/>
              </a:cxn>
              <a:cxn ang="2">
                <a:pos x="connsiteX2" y="connsiteY2"/>
              </a:cxn>
            </a:cxnLst>
            <a:rect l="l" t="t" r="r" b="b"/>
            <a:pathLst>
              <a:path w="1135986" h="22274">
                <a:moveTo>
                  <a:pt x="1124850" y="11137"/>
                </a:moveTo>
                <a:lnTo>
                  <a:pt x="24585" y="11137"/>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3397937" y="3322637"/>
            <a:ext cx="93552" cy="93552"/>
          </a:xfrm>
          <a:custGeom>
            <a:avLst/>
            <a:gdLst>
              <a:gd name="connsiteX0" fmla="*/ 93552 w 93552"/>
              <a:gd name="connsiteY0" fmla="*/ 0 h 93552"/>
              <a:gd name="connsiteX1" fmla="*/ 0 w 93552"/>
              <a:gd name="connsiteY1" fmla="*/ 46775 h 93552"/>
              <a:gd name="connsiteX2" fmla="*/ 93552 w 93552"/>
              <a:gd name="connsiteY2" fmla="*/ 93552 h 93552"/>
              <a:gd name="connsiteX3" fmla="*/ 93552 w 93552"/>
              <a:gd name="connsiteY3" fmla="*/ 0 h 93552"/>
            </a:gdLst>
            <a:ahLst/>
            <a:cxnLst>
              <a:cxn ang="0">
                <a:pos x="connsiteX0" y="connsiteY0"/>
              </a:cxn>
              <a:cxn ang="1">
                <a:pos x="connsiteX1" y="connsiteY1"/>
              </a:cxn>
              <a:cxn ang="2">
                <a:pos x="connsiteX2" y="connsiteY2"/>
              </a:cxn>
              <a:cxn ang="3">
                <a:pos x="connsiteX3" y="connsiteY3"/>
              </a:cxn>
            </a:cxnLst>
            <a:rect l="l" t="t" r="r" b="b"/>
            <a:pathLst>
              <a:path w="93552" h="93552">
                <a:moveTo>
                  <a:pt x="93552" y="0"/>
                </a:moveTo>
                <a:lnTo>
                  <a:pt x="0" y="46775"/>
                </a:lnTo>
                <a:lnTo>
                  <a:pt x="93552" y="93552"/>
                </a:lnTo>
                <a:lnTo>
                  <a:pt x="9355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469213" y="2527004"/>
            <a:ext cx="1135986" cy="22274"/>
          </a:xfrm>
          <a:custGeom>
            <a:avLst/>
            <a:gdLst>
              <a:gd name="connsiteX0" fmla="*/ 1124850 w 1135986"/>
              <a:gd name="connsiteY0" fmla="*/ 11137 h 22274"/>
              <a:gd name="connsiteX1" fmla="*/ 24585 w 1135986"/>
              <a:gd name="connsiteY1" fmla="*/ 11137 h 22274"/>
              <a:gd name="connsiteX2" fmla="*/ 11137 w 1135986"/>
              <a:gd name="connsiteY2" fmla="*/ 11137 h 22274"/>
            </a:gdLst>
            <a:ahLst/>
            <a:cxnLst>
              <a:cxn ang="0">
                <a:pos x="connsiteX0" y="connsiteY0"/>
              </a:cxn>
              <a:cxn ang="1">
                <a:pos x="connsiteX1" y="connsiteY1"/>
              </a:cxn>
              <a:cxn ang="2">
                <a:pos x="connsiteX2" y="connsiteY2"/>
              </a:cxn>
            </a:cxnLst>
            <a:rect l="l" t="t" r="r" b="b"/>
            <a:pathLst>
              <a:path w="1135986" h="22274">
                <a:moveTo>
                  <a:pt x="1124850" y="11137"/>
                </a:moveTo>
                <a:lnTo>
                  <a:pt x="24585" y="11137"/>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397937" y="2491365"/>
            <a:ext cx="93552" cy="93552"/>
          </a:xfrm>
          <a:custGeom>
            <a:avLst/>
            <a:gdLst>
              <a:gd name="connsiteX0" fmla="*/ 93552 w 93552"/>
              <a:gd name="connsiteY0" fmla="*/ 0 h 93552"/>
              <a:gd name="connsiteX1" fmla="*/ 0 w 93552"/>
              <a:gd name="connsiteY1" fmla="*/ 46776 h 93552"/>
              <a:gd name="connsiteX2" fmla="*/ 93552 w 93552"/>
              <a:gd name="connsiteY2" fmla="*/ 93552 h 93552"/>
              <a:gd name="connsiteX3" fmla="*/ 93552 w 93552"/>
              <a:gd name="connsiteY3" fmla="*/ 0 h 93552"/>
            </a:gdLst>
            <a:ahLst/>
            <a:cxnLst>
              <a:cxn ang="0">
                <a:pos x="connsiteX0" y="connsiteY0"/>
              </a:cxn>
              <a:cxn ang="1">
                <a:pos x="connsiteX1" y="connsiteY1"/>
              </a:cxn>
              <a:cxn ang="2">
                <a:pos x="connsiteX2" y="connsiteY2"/>
              </a:cxn>
              <a:cxn ang="3">
                <a:pos x="connsiteX3" y="connsiteY3"/>
              </a:cxn>
            </a:cxnLst>
            <a:rect l="l" t="t" r="r" b="b"/>
            <a:pathLst>
              <a:path w="93552" h="93552">
                <a:moveTo>
                  <a:pt x="93552" y="0"/>
                </a:moveTo>
                <a:lnTo>
                  <a:pt x="0" y="46776"/>
                </a:lnTo>
                <a:lnTo>
                  <a:pt x="93552" y="93552"/>
                </a:lnTo>
                <a:lnTo>
                  <a:pt x="9355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863600"/>
            <a:ext cx="3847306" cy="3504806"/>
          </a:xfrm>
          <a:prstGeom prst="rect">
            <a:avLst/>
          </a:prstGeom>
          <a:noFill/>
        </p:spPr>
        <p:txBody>
          <a:bodyPr wrap="square" lIns="0" tIns="0" rIns="0" rtlCol="0">
            <a:spAutoFit/>
          </a:bodyPr>
          <a:lstStyle/>
          <a:p>
            <a:pPr>
              <a:lnSpc>
                <a:spcPts val="4500"/>
              </a:lnSpc>
              <a:tabLst>
                <a:tab pos="25400" algn="l"/>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a:p>
            <a:pPr>
              <a:lnSpc>
                <a:spcPts val="4000"/>
              </a:lnSpc>
              <a:tabLst>
                <a:tab pos="25400" algn="l"/>
              </a:tabLst>
            </a:pPr>
            <a:r>
              <a:rPr lang="en-US" altLang="zh-CN" dirty="0" smtClean="0">
                <a:latin typeface="Calibri"/>
                <a:cs typeface="Calibri"/>
              </a:rPr>
              <a:t>	</a:t>
            </a:r>
            <a:r>
              <a:rPr lang="en-US" altLang="zh-CN" sz="3156" dirty="0" smtClean="0">
                <a:solidFill>
                  <a:srgbClr val="8E8E93"/>
                </a:solidFill>
                <a:latin typeface="Calibri"/>
                <a:cs typeface="Calibri"/>
              </a:rPr>
              <a:t> </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25400" algn="l"/>
              </a:tabLst>
            </a:pPr>
            <a:r>
              <a:rPr lang="en-US" altLang="zh-CN" dirty="0" smtClean="0"/>
              <a:t>	</a:t>
            </a:r>
            <a:r>
              <a:rPr lang="en-US" altLang="zh-CN" sz="1578" dirty="0" err="1" smtClean="0">
                <a:solidFill>
                  <a:srgbClr val="FFFFFF"/>
                </a:solidFill>
                <a:latin typeface="Menlo" pitchFamily="18" charset="0"/>
                <a:cs typeface="Menlo" pitchFamily="18" charset="0"/>
              </a:rPr>
              <a:t>cl_device_id</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2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1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cl_command_queue</a:t>
            </a:r>
          </a:p>
        </p:txBody>
      </p:sp>
      <p:sp>
        <p:nvSpPr>
          <p:cNvPr id="9" name="TextBox 1"/>
          <p:cNvSpPr txBox="1"/>
          <p:nvPr/>
        </p:nvSpPr>
        <p:spPr>
          <a:xfrm>
            <a:off x="4812506" y="2332037"/>
            <a:ext cx="1331168" cy="12323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Renderer</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pPr>
            <a:endParaRPr lang="en-US" altLang="zh-CN" sz="2104" dirty="0" smtClean="0">
              <a:solidFill>
                <a:srgbClr val="FFFFFF"/>
              </a:solidFill>
              <a:latin typeface="Calibri"/>
              <a:cs typeface="Calibri"/>
            </a:endParaRPr>
          </a:p>
          <a:p>
            <a:pPr>
              <a:lnSpc>
                <a:spcPts val="2500"/>
              </a:lnSpc>
              <a:tabLst/>
            </a:pPr>
            <a:r>
              <a:rPr lang="en-US" altLang="zh-CN" sz="2104" dirty="0" smtClean="0">
                <a:solidFill>
                  <a:srgbClr val="FFFFFF"/>
                </a:solidFill>
                <a:latin typeface="Calibri"/>
                <a:cs typeface="Calibri"/>
              </a:rPr>
              <a:t>Share</a:t>
            </a:r>
            <a:r>
              <a:rPr lang="en-US" altLang="zh-CN" sz="2104" dirty="0" smtClean="0">
                <a:latin typeface="Calibri"/>
                <a:cs typeface="Calibri"/>
              </a:rPr>
              <a:t> </a:t>
            </a:r>
            <a:r>
              <a:rPr lang="en-US" altLang="zh-CN" sz="2104" dirty="0" smtClean="0">
                <a:solidFill>
                  <a:srgbClr val="FFFFFF"/>
                </a:solidFill>
                <a:latin typeface="Calibri"/>
                <a:cs typeface="Calibri"/>
              </a:rPr>
              <a:t>group</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6"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7"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8"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9"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0" name="TextBox 1"/>
          <p:cNvSpPr txBox="1"/>
          <p:nvPr/>
        </p:nvSpPr>
        <p:spPr>
          <a:xfrm>
            <a:off x="2501900" y="5054600"/>
            <a:ext cx="1384995"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Terminology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6"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7"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8"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9"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0" name="TextBox 1"/>
          <p:cNvSpPr txBox="1"/>
          <p:nvPr/>
        </p:nvSpPr>
        <p:spPr>
          <a:xfrm>
            <a:off x="2501900" y="5054600"/>
            <a:ext cx="1384995" cy="335237"/>
          </a:xfrm>
          <a:prstGeom prst="rect">
            <a:avLst/>
          </a:prstGeom>
          <a:noFill/>
        </p:spPr>
        <p:txBody>
          <a:bodyPr wrap="none" lIns="0" tIns="0" rIns="0" rtlCol="0">
            <a:spAutoFit/>
          </a:bodyPr>
          <a:lstStyle/>
          <a:p>
            <a:pPr>
              <a:lnSpc>
                <a:spcPts val="2200"/>
              </a:lnSpc>
              <a:tabLst/>
            </a:pPr>
            <a:r>
              <a:rPr lang="en-US" altLang="zh-CN" sz="2104" dirty="0" smtClean="0">
                <a:solidFill>
                  <a:srgbClr val="848385"/>
                </a:solidFill>
                <a:latin typeface="Calibri"/>
                <a:cs typeface="Calibri"/>
              </a:rPr>
              <a:t>Terminology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6053" y="5174856"/>
            <a:ext cx="33411" cy="467759"/>
          </a:xfrm>
          <a:custGeom>
            <a:avLst/>
            <a:gdLst>
              <a:gd name="connsiteX0" fmla="*/ 8352 w 33411"/>
              <a:gd name="connsiteY0" fmla="*/ 8352 h 467759"/>
              <a:gd name="connsiteX1" fmla="*/ 8352 w 33411"/>
              <a:gd name="connsiteY1" fmla="*/ 459406 h 467759"/>
            </a:gdLst>
            <a:ahLst/>
            <a:cxnLst>
              <a:cxn ang="0">
                <a:pos x="connsiteX0" y="connsiteY0"/>
              </a:cxn>
              <a:cxn ang="1">
                <a:pos x="connsiteX1" y="connsiteY1"/>
              </a:cxn>
            </a:cxnLst>
            <a:rect l="l" t="t" r="r" b="b"/>
            <a:pathLst>
              <a:path w="33411" h="467759">
                <a:moveTo>
                  <a:pt x="8352" y="8352"/>
                </a:moveTo>
                <a:lnTo>
                  <a:pt x="8352" y="459406"/>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6" name="Freeform 3"/>
          <p:cNvSpPr/>
          <p:nvPr/>
        </p:nvSpPr>
        <p:spPr>
          <a:xfrm>
            <a:off x="2107700" y="5617556"/>
            <a:ext cx="322976" cy="33411"/>
          </a:xfrm>
          <a:custGeom>
            <a:avLst/>
            <a:gdLst>
              <a:gd name="connsiteX0" fmla="*/ 314623 w 322976"/>
              <a:gd name="connsiteY0" fmla="*/ 8352 h 33411"/>
              <a:gd name="connsiteX1" fmla="*/ 8352 w 322976"/>
              <a:gd name="connsiteY1" fmla="*/ 8352 h 33411"/>
            </a:gdLst>
            <a:ahLst/>
            <a:cxnLst>
              <a:cxn ang="0">
                <a:pos x="connsiteX0" y="connsiteY0"/>
              </a:cxn>
              <a:cxn ang="1">
                <a:pos x="connsiteX1" y="connsiteY1"/>
              </a:cxn>
            </a:cxnLst>
            <a:rect l="l" t="t" r="r" b="b"/>
            <a:pathLst>
              <a:path w="322976" h="33411">
                <a:moveTo>
                  <a:pt x="314623"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8"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9"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20"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21"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2" name="TextBox 1"/>
          <p:cNvSpPr txBox="1"/>
          <p:nvPr/>
        </p:nvSpPr>
        <p:spPr>
          <a:xfrm>
            <a:off x="2501900" y="5067300"/>
            <a:ext cx="1384995" cy="766979"/>
          </a:xfrm>
          <a:prstGeom prst="rect">
            <a:avLst/>
          </a:prstGeom>
          <a:noFill/>
        </p:spPr>
        <p:txBody>
          <a:bodyPr wrap="none" lIns="0" tIns="0" rIns="0" rtlCol="0">
            <a:spAutoFit/>
          </a:bodyPr>
          <a:lstStyle/>
          <a:p>
            <a:pPr>
              <a:lnSpc>
                <a:spcPts val="2200"/>
              </a:lnSpc>
              <a:tabLst/>
            </a:pPr>
            <a:r>
              <a:rPr lang="en-US" altLang="zh-CN" sz="2104" dirty="0" smtClean="0">
                <a:solidFill>
                  <a:srgbClr val="848385"/>
                </a:solidFill>
                <a:latin typeface="Calibri"/>
                <a:cs typeface="Calibri"/>
              </a:rPr>
              <a:t>Terminology</a:t>
            </a:r>
          </a:p>
          <a:p>
            <a:pPr>
              <a:lnSpc>
                <a:spcPts val="1000"/>
              </a:lnSpc>
            </a:pPr>
            <a:endParaRPr lang="en-US" altLang="zh-CN" dirty="0" smtClean="0">
              <a:latin typeface="Calibri"/>
              <a:cs typeface="Calibri"/>
            </a:endParaRPr>
          </a:p>
          <a:p>
            <a:pPr>
              <a:lnSpc>
                <a:spcPts val="2400"/>
              </a:lnSpc>
              <a:tabLst/>
            </a:pPr>
            <a:r>
              <a:rPr lang="en-US" altLang="zh-CN" sz="2104" dirty="0" smtClean="0">
                <a:solidFill>
                  <a:srgbClr val="FFFFFF"/>
                </a:solidFill>
                <a:latin typeface="Calibri"/>
                <a:cs typeface="Calibri"/>
              </a:rPr>
              <a:t>API</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371403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p:txBody>
      </p:sp>
      <p:sp>
        <p:nvSpPr>
          <p:cNvPr id="6" name="TextBox 1"/>
          <p:cNvSpPr txBox="1"/>
          <p:nvPr/>
        </p:nvSpPr>
        <p:spPr>
          <a:xfrm>
            <a:off x="685800" y="2400300"/>
            <a:ext cx="39751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Create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with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all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GPUs</a:t>
            </a:r>
          </a:p>
        </p:txBody>
      </p:sp>
      <p:sp>
        <p:nvSpPr>
          <p:cNvPr id="7" name="TextBox 1"/>
          <p:cNvSpPr txBox="1"/>
          <p:nvPr/>
        </p:nvSpPr>
        <p:spPr>
          <a:xfrm>
            <a:off x="685800" y="2679700"/>
            <a:ext cx="95250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EB800"/>
                </a:solidFill>
                <a:latin typeface="Menlo" pitchFamily="18" charset="0"/>
                <a:cs typeface="Menlo" pitchFamily="18" charset="0"/>
              </a:rPr>
              <a:t>clCreateContextWithType</a:t>
            </a:r>
            <a:r>
              <a:rPr lang="en-US" altLang="zh-CN" sz="1578" dirty="0" smtClean="0">
                <a:solidFill>
                  <a:srgbClr val="FFFFFF"/>
                </a:solidFill>
                <a:latin typeface="Menlo" pitchFamily="18" charset="0"/>
                <a:cs typeface="Menlo" pitchFamily="18" charset="0"/>
              </a:rPr>
              <a:t>(NULL,</a:t>
            </a:r>
            <a:r>
              <a:rPr lang="en-US" altLang="zh-CN" sz="1578" dirty="0" smtClean="0">
                <a:solidFill>
                  <a:srgbClr val="FEB800"/>
                </a:solidFill>
                <a:latin typeface="Menlo" pitchFamily="18" charset="0"/>
                <a:cs typeface="Menlo" pitchFamily="18" charset="0"/>
              </a:rPr>
              <a:t>CL_DEVICE_TYPE_GPU</a:t>
            </a:r>
            <a:r>
              <a:rPr lang="en-US" altLang="zh-CN" sz="1578" dirty="0" smtClean="0">
                <a:solidFill>
                  <a:srgbClr val="FFFFFF"/>
                </a:solidFill>
                <a:latin typeface="Menlo" pitchFamily="18" charset="0"/>
                <a:cs typeface="Menlo" pitchFamily="18" charset="0"/>
              </a:rPr>
              <a:t>,NULL,NULL,NULL);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mj-lt"/>
                <a:cs typeface="Times New Roman" pitchFamily="18" charset="0"/>
              </a:rPr>
              <a:t>Programming</a:t>
            </a:r>
            <a:r>
              <a:rPr lang="en-US" altLang="zh-CN" sz="4209" dirty="0" smtClean="0">
                <a:latin typeface="+mj-lt"/>
                <a:cs typeface="Times New Roman" pitchFamily="18" charset="0"/>
              </a:rPr>
              <a:t> </a:t>
            </a:r>
            <a:r>
              <a:rPr lang="en-US" altLang="zh-CN" sz="4209" dirty="0" smtClean="0">
                <a:solidFill>
                  <a:srgbClr val="FFFFFF"/>
                </a:solidFill>
                <a:latin typeface="+mj-lt"/>
                <a:cs typeface="Times New Roman" pitchFamily="18" charset="0"/>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mj-lt"/>
                <a:cs typeface="Times New Roman" pitchFamily="18" charset="0"/>
              </a:rPr>
              <a:t>Context</a:t>
            </a:r>
            <a:r>
              <a:rPr lang="en-US" altLang="zh-CN" sz="2016" dirty="0" smtClean="0">
                <a:latin typeface="+mj-lt"/>
                <a:cs typeface="Times New Roman" pitchFamily="18" charset="0"/>
              </a:rPr>
              <a:t> </a:t>
            </a:r>
            <a:r>
              <a:rPr lang="en-US" altLang="zh-CN" sz="2016" dirty="0" smtClean="0">
                <a:solidFill>
                  <a:srgbClr val="FFFFFF"/>
                </a:solidFill>
                <a:latin typeface="+mj-lt"/>
                <a:cs typeface="Times New Roman" pitchFamily="18" charset="0"/>
              </a:rPr>
              <a:t>creation</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3200"/>
              </a:lnSpc>
              <a:tabLst>
                <a:tab pos="787400" algn="l"/>
              </a:tabLst>
            </a:pPr>
            <a:r>
              <a:rPr lang="en-US" altLang="zh-CN" dirty="0" smtClean="0">
                <a:latin typeface="+mj-lt"/>
              </a:rPr>
              <a:t>	</a:t>
            </a:r>
            <a:r>
              <a:rPr lang="en-US" altLang="zh-CN" sz="2718" dirty="0" smtClean="0">
                <a:solidFill>
                  <a:srgbClr val="FFFFFF"/>
                </a:solidFill>
                <a:latin typeface="+mj-lt"/>
                <a:cs typeface="Times New Roman" pitchFamily="18" charset="0"/>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mj-lt"/>
              </a:rPr>
              <a:t>		</a:t>
            </a:r>
            <a:r>
              <a:rPr lang="en-US" altLang="zh-CN" sz="1104" dirty="0" smtClean="0">
                <a:solidFill>
                  <a:srgbClr val="000000"/>
                </a:solidFill>
                <a:latin typeface="+mj-lt"/>
                <a:cs typeface="Times New Roman" pitchFamily="18" charset="0"/>
              </a:rPr>
              <a:t>!</a:t>
            </a:r>
          </a:p>
          <a:p>
            <a:pPr>
              <a:lnSpc>
                <a:spcPts val="2300"/>
              </a:lnSpc>
              <a:tabLst>
                <a:tab pos="660400" algn="l"/>
                <a:tab pos="736600" algn="l"/>
              </a:tabLst>
            </a:pPr>
            <a:r>
              <a:rPr lang="en-US" altLang="zh-CN" sz="2016" dirty="0" smtClean="0">
                <a:solidFill>
                  <a:srgbClr val="7A7A7A"/>
                </a:solidFill>
                <a:latin typeface="+mj-lt"/>
                <a:cs typeface="Times New Roman" pitchFamily="18" charset="0"/>
              </a:rPr>
              <a:t>Work</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dispatch</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3200"/>
              </a:lnSpc>
              <a:tabLst>
                <a:tab pos="660400" algn="l"/>
                <a:tab pos="736600" algn="l"/>
              </a:tabLst>
            </a:pPr>
            <a:r>
              <a:rPr lang="en-US" altLang="zh-CN" dirty="0" smtClean="0">
                <a:latin typeface="+mj-lt"/>
              </a:rPr>
              <a:t>	</a:t>
            </a:r>
            <a:r>
              <a:rPr lang="en-US" altLang="zh-CN" sz="2718" dirty="0" smtClean="0">
                <a:solidFill>
                  <a:srgbClr val="929292"/>
                </a:solidFill>
                <a:latin typeface="+mj-lt"/>
                <a:cs typeface="Times New Roman" pitchFamily="18" charset="0"/>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mj-lt"/>
              </a:rPr>
              <a:t>	</a:t>
            </a:r>
            <a:r>
              <a:rPr lang="en-US" altLang="zh-CN" sz="2718" dirty="0" smtClean="0">
                <a:solidFill>
                  <a:srgbClr val="929292"/>
                </a:solidFill>
                <a:latin typeface="+mj-lt"/>
                <a:cs typeface="Times New Roman" pitchFamily="18" charset="0"/>
              </a:rPr>
              <a:t>4</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2400"/>
              </a:lnSpc>
              <a:tabLst>
                <a:tab pos="469900" algn="l"/>
              </a:tabLst>
            </a:pPr>
            <a:r>
              <a:rPr lang="en-US" altLang="zh-CN" sz="2016" dirty="0" smtClean="0">
                <a:solidFill>
                  <a:srgbClr val="7A7A7A"/>
                </a:solidFill>
                <a:latin typeface="+mj-lt"/>
                <a:cs typeface="Times New Roman" pitchFamily="18" charset="0"/>
              </a:rPr>
              <a:t>Get</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mj-lt"/>
              </a:rPr>
              <a:t>	</a:t>
            </a:r>
            <a:r>
              <a:rPr lang="en-US" altLang="zh-CN" sz="2718" dirty="0" smtClean="0">
                <a:solidFill>
                  <a:srgbClr val="929292"/>
                </a:solidFill>
                <a:latin typeface="+mj-lt"/>
                <a:cs typeface="Times New Roman" pitchFamily="18" charset="0"/>
              </a:rPr>
              <a:t>2</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2500"/>
              </a:lnSpc>
              <a:tabLst>
                <a:tab pos="863600" algn="l"/>
              </a:tabLst>
            </a:pPr>
            <a:r>
              <a:rPr lang="en-US" altLang="zh-CN" sz="2016" dirty="0" smtClean="0">
                <a:solidFill>
                  <a:srgbClr val="7A7A7A"/>
                </a:solidFill>
                <a:latin typeface="+mj-lt"/>
                <a:cs typeface="Times New Roman" pitchFamily="18" charset="0"/>
              </a:rPr>
              <a:t>GPU</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identification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1735</TotalTime>
  <Words>6325</Words>
  <Application>Microsoft Macintosh PowerPoint</Application>
  <PresentationFormat>Custom</PresentationFormat>
  <Paragraphs>1633</Paragraphs>
  <Slides>147</Slides>
  <Notes>87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Andale Mono</vt:lpstr>
      <vt:lpstr>Calibri</vt:lpstr>
      <vt:lpstr>Lucida Grande</vt:lpstr>
      <vt:lpstr>Menlo</vt:lpstr>
      <vt:lpstr>Menlo Regular</vt:lpstr>
      <vt:lpstr>Monaco</vt:lpstr>
      <vt:lpstr>ＭＳ Ｐゴシック</vt:lpstr>
      <vt:lpstr>Times New Roman</vt:lpstr>
      <vt:lpstr>宋体</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Richard Spindler</cp:lastModifiedBy>
  <cp:revision>80</cp:revision>
  <dcterms:created xsi:type="dcterms:W3CDTF">2006-08-16T00:00:00Z</dcterms:created>
  <dcterms:modified xsi:type="dcterms:W3CDTF">2016-05-03T01:59:32Z</dcterms:modified>
</cp:coreProperties>
</file>